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323" r:id="rId3"/>
    <p:sldId id="324" r:id="rId4"/>
    <p:sldId id="267" r:id="rId5"/>
    <p:sldId id="352" r:id="rId6"/>
    <p:sldId id="339" r:id="rId7"/>
    <p:sldId id="317" r:id="rId8"/>
    <p:sldId id="347" r:id="rId9"/>
    <p:sldId id="318" r:id="rId10"/>
    <p:sldId id="327" r:id="rId11"/>
    <p:sldId id="349" r:id="rId12"/>
    <p:sldId id="282" r:id="rId13"/>
    <p:sldId id="320" r:id="rId14"/>
    <p:sldId id="350"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bara Adolph" initials="BA" lastIdx="9" clrIdx="0">
    <p:extLst>
      <p:ext uri="{19B8F6BF-5375-455C-9EA6-DF929625EA0E}">
        <p15:presenceInfo xmlns:p15="http://schemas.microsoft.com/office/powerpoint/2012/main" userId="S-1-5-21-2846296724-73318701-1302765592-1702" providerId="AD"/>
      </p:ext>
    </p:extLst>
  </p:cmAuthor>
  <p:cmAuthor id="2" name="Xiaoting Hou Jones" initials="XHJ" lastIdx="5" clrIdx="1">
    <p:extLst>
      <p:ext uri="{19B8F6BF-5375-455C-9EA6-DF929625EA0E}">
        <p15:presenceInfo xmlns:p15="http://schemas.microsoft.com/office/powerpoint/2012/main" userId="S-1-5-21-2846296724-73318701-1302765592-2153" providerId="AD"/>
      </p:ext>
    </p:extLst>
  </p:cmAuthor>
  <p:cmAuthor id="3" name="Phil Franks" initials="PF" lastIdx="43" clrIdx="2">
    <p:extLst>
      <p:ext uri="{19B8F6BF-5375-455C-9EA6-DF929625EA0E}">
        <p15:presenceInfo xmlns:p15="http://schemas.microsoft.com/office/powerpoint/2012/main" userId="S-1-5-21-2846296724-73318701-1302765592-17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BA75FF"/>
    <a:srgbClr val="FFCCCC"/>
    <a:srgbClr val="E0B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721" autoAdjust="0"/>
    <p:restoredTop sz="95373" autoAdjust="0"/>
  </p:normalViewPr>
  <p:slideViewPr>
    <p:cSldViewPr snapToGrid="0">
      <p:cViewPr varScale="1">
        <p:scale>
          <a:sx n="87" d="100"/>
          <a:sy n="87" d="100"/>
        </p:scale>
        <p:origin x="90" y="144"/>
      </p:cViewPr>
      <p:guideLst>
        <p:guide orient="horz" pos="2160"/>
        <p:guide pos="3840"/>
      </p:guideLst>
    </p:cSldViewPr>
  </p:slideViewPr>
  <p:notesTextViewPr>
    <p:cViewPr>
      <p:scale>
        <a:sx n="1" d="1"/>
        <a:sy n="1" d="1"/>
      </p:scale>
      <p:origin x="0" y="0"/>
    </p:cViewPr>
  </p:notesTextViewPr>
  <p:notesViewPr>
    <p:cSldViewPr snapToGrid="0">
      <p:cViewPr varScale="1">
        <p:scale>
          <a:sx n="40" d="100"/>
          <a:sy n="40" d="100"/>
        </p:scale>
        <p:origin x="2290" y="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549" cy="46467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970217" y="0"/>
            <a:ext cx="3038548" cy="464672"/>
          </a:xfrm>
          <a:prstGeom prst="rect">
            <a:avLst/>
          </a:prstGeom>
        </p:spPr>
        <p:txBody>
          <a:bodyPr vert="horz" lIns="91440" tIns="45720" rIns="91440" bIns="45720" rtlCol="0"/>
          <a:lstStyle>
            <a:lvl1pPr algn="r">
              <a:defRPr sz="1200"/>
            </a:lvl1pPr>
          </a:lstStyle>
          <a:p>
            <a:fld id="{9B70E11E-5777-49C1-9FD6-D15F833E8AA2}" type="datetimeFigureOut">
              <a:rPr lang="en-GB" smtClean="0"/>
              <a:t>06/02/2018</a:t>
            </a:fld>
            <a:endParaRPr lang="en-GB" dirty="0"/>
          </a:p>
        </p:txBody>
      </p:sp>
      <p:sp>
        <p:nvSpPr>
          <p:cNvPr id="4" name="Footer Placeholder 3"/>
          <p:cNvSpPr>
            <a:spLocks noGrp="1"/>
          </p:cNvSpPr>
          <p:nvPr>
            <p:ph type="ftr" sz="quarter" idx="2"/>
          </p:nvPr>
        </p:nvSpPr>
        <p:spPr>
          <a:xfrm>
            <a:off x="0" y="8830244"/>
            <a:ext cx="3038549" cy="46467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70217" y="8830244"/>
            <a:ext cx="3038548" cy="464672"/>
          </a:xfrm>
          <a:prstGeom prst="rect">
            <a:avLst/>
          </a:prstGeom>
        </p:spPr>
        <p:txBody>
          <a:bodyPr vert="horz" lIns="91440" tIns="45720" rIns="91440" bIns="45720" rtlCol="0" anchor="b"/>
          <a:lstStyle>
            <a:lvl1pPr algn="r">
              <a:defRPr sz="1200"/>
            </a:lvl1pPr>
          </a:lstStyle>
          <a:p>
            <a:fld id="{1943AAE0-C1AF-45EF-89C0-590FC74C4A71}" type="slidenum">
              <a:rPr lang="en-GB" smtClean="0"/>
              <a:t>‹#›</a:t>
            </a:fld>
            <a:endParaRPr lang="en-GB" dirty="0"/>
          </a:p>
        </p:txBody>
      </p:sp>
    </p:spTree>
    <p:extLst>
      <p:ext uri="{BB962C8B-B14F-4D97-AF65-F5344CB8AC3E}">
        <p14:creationId xmlns:p14="http://schemas.microsoft.com/office/powerpoint/2010/main" val="383933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64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970938" y="0"/>
            <a:ext cx="3037840" cy="466435"/>
          </a:xfrm>
          <a:prstGeom prst="rect">
            <a:avLst/>
          </a:prstGeom>
        </p:spPr>
        <p:txBody>
          <a:bodyPr vert="horz" lIns="91440" tIns="45720" rIns="91440" bIns="45720" rtlCol="0"/>
          <a:lstStyle>
            <a:lvl1pPr algn="r">
              <a:defRPr sz="1200"/>
            </a:lvl1pPr>
          </a:lstStyle>
          <a:p>
            <a:fld id="{AC661AF8-4221-4965-8164-465E09C75E43}" type="datetimeFigureOut">
              <a:rPr lang="en-GB" smtClean="0"/>
              <a:pPr/>
              <a:t>06/02/2018</a:t>
            </a:fld>
            <a:endParaRPr lang="en-GB"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01040" y="4473893"/>
            <a:ext cx="5608320" cy="366045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8829967"/>
            <a:ext cx="3037840" cy="46643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6434"/>
          </a:xfrm>
          <a:prstGeom prst="rect">
            <a:avLst/>
          </a:prstGeom>
        </p:spPr>
        <p:txBody>
          <a:bodyPr vert="horz" lIns="91440" tIns="45720" rIns="91440" bIns="45720" rtlCol="0" anchor="b"/>
          <a:lstStyle>
            <a:lvl1pPr algn="r">
              <a:defRPr sz="1200"/>
            </a:lvl1pPr>
          </a:lstStyle>
          <a:p>
            <a:fld id="{960C6E2B-4AAD-4C5A-A21F-6C8C993DB3F1}" type="slidenum">
              <a:rPr lang="en-GB" smtClean="0"/>
              <a:pPr/>
              <a:t>‹#›</a:t>
            </a:fld>
            <a:endParaRPr lang="en-GB" dirty="0"/>
          </a:p>
        </p:txBody>
      </p:sp>
    </p:spTree>
    <p:extLst>
      <p:ext uri="{BB962C8B-B14F-4D97-AF65-F5344CB8AC3E}">
        <p14:creationId xmlns:p14="http://schemas.microsoft.com/office/powerpoint/2010/main" val="1217159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1" i="0" dirty="0"/>
              <a:t>Mention 3</a:t>
            </a:r>
            <a:r>
              <a:rPr lang="en-GB" b="1" i="0" baseline="0" dirty="0"/>
              <a:t> countries</a:t>
            </a:r>
          </a:p>
          <a:p>
            <a:pPr marL="0" indent="0">
              <a:buFontTx/>
              <a:buNone/>
            </a:pPr>
            <a:endParaRPr lang="en-GB" i="1" dirty="0"/>
          </a:p>
        </p:txBody>
      </p:sp>
      <p:sp>
        <p:nvSpPr>
          <p:cNvPr id="4" name="Slide Number Placeholder 3"/>
          <p:cNvSpPr>
            <a:spLocks noGrp="1"/>
          </p:cNvSpPr>
          <p:nvPr>
            <p:ph type="sldNum" sz="quarter" idx="10"/>
          </p:nvPr>
        </p:nvSpPr>
        <p:spPr/>
        <p:txBody>
          <a:bodyPr/>
          <a:lstStyle/>
          <a:p>
            <a:fld id="{960C6E2B-4AAD-4C5A-A21F-6C8C993DB3F1}" type="slidenum">
              <a:rPr lang="en-GB" smtClean="0"/>
              <a:pPr/>
              <a:t>1</a:t>
            </a:fld>
            <a:endParaRPr lang="en-GB" dirty="0"/>
          </a:p>
        </p:txBody>
      </p:sp>
    </p:spTree>
    <p:extLst>
      <p:ext uri="{BB962C8B-B14F-4D97-AF65-F5344CB8AC3E}">
        <p14:creationId xmlns:p14="http://schemas.microsoft.com/office/powerpoint/2010/main" val="2947827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1" i="0" baseline="0" dirty="0">
                <a:solidFill>
                  <a:schemeClr val="tx1"/>
                </a:solidFill>
              </a:rPr>
              <a:t>Our project proposes to work in three countries (Ghana, Ethiopia and Gambia) on the interconnections between three key SDGs</a:t>
            </a:r>
          </a:p>
          <a:p>
            <a:pPr marL="0" indent="0">
              <a:buFontTx/>
              <a:buNone/>
            </a:pPr>
            <a:endParaRPr lang="en-GB" b="1" i="0" baseline="0" dirty="0">
              <a:solidFill>
                <a:schemeClr val="tx1"/>
              </a:solidFill>
            </a:endParaRPr>
          </a:p>
          <a:p>
            <a:pPr marL="0" indent="0">
              <a:buFontTx/>
              <a:buNone/>
            </a:pPr>
            <a:r>
              <a:rPr lang="en-GB" i="0" baseline="0" dirty="0">
                <a:solidFill>
                  <a:schemeClr val="tx1"/>
                </a:solidFill>
              </a:rPr>
              <a:t>SDGs has interactions with others, which </a:t>
            </a:r>
            <a:r>
              <a:rPr lang="en-GB" b="1" i="0" baseline="0" dirty="0">
                <a:solidFill>
                  <a:schemeClr val="tx1"/>
                </a:solidFill>
              </a:rPr>
              <a:t>can take the shape of trade-offs and synergies – they can compete or mutually reinforce each other.</a:t>
            </a:r>
          </a:p>
          <a:p>
            <a:pPr marL="0" indent="0">
              <a:buFontTx/>
              <a:buNone/>
            </a:pPr>
            <a:endParaRPr lang="en-GB" b="1" i="0" baseline="0" dirty="0">
              <a:solidFill>
                <a:schemeClr val="tx1"/>
              </a:solidFill>
            </a:endParaRPr>
          </a:p>
          <a:p>
            <a:pPr marL="0" indent="0">
              <a:buFontTx/>
              <a:buNone/>
            </a:pPr>
            <a:r>
              <a:rPr lang="en-GB" i="0" baseline="0" dirty="0">
                <a:solidFill>
                  <a:schemeClr val="tx1"/>
                </a:solidFill>
              </a:rPr>
              <a:t>Special challenge in Africa – tripling food demand!!! 2010-2050; </a:t>
            </a:r>
          </a:p>
          <a:p>
            <a:pPr marL="0" indent="0">
              <a:buFontTx/>
              <a:buNone/>
            </a:pPr>
            <a:endParaRPr lang="en-GB"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baseline="0" dirty="0"/>
              <a:t>If not managed well, these interactions can result in Increased inequalities </a:t>
            </a:r>
            <a:r>
              <a:rPr lang="en-GB" b="0" i="0" baseline="0" dirty="0"/>
              <a:t>(when people lose control over or access to natural resources such as land), and </a:t>
            </a:r>
            <a:r>
              <a:rPr lang="en-GB" b="1" i="0" baseline="0" dirty="0"/>
              <a:t>reduced resilience</a:t>
            </a:r>
            <a:r>
              <a:rPr lang="en-GB" b="0" i="0" baseline="0" dirty="0"/>
              <a:t> (when ecosystem functions are reduced or destroyed)</a:t>
            </a:r>
            <a:endParaRPr lang="en-GB"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baseline="0" dirty="0"/>
              <a:t>Currently the social and environment impacts and associated risks of different agricultural development pathways are poorly understood by decision makers, contributing to disconnected policies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baseline="0" dirty="0"/>
              <a:t>Interdisciplinary research is happening, but does not normally engage with decision makers.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baseline="0" dirty="0"/>
          </a:p>
        </p:txBody>
      </p:sp>
      <p:sp>
        <p:nvSpPr>
          <p:cNvPr id="4" name="Slide Number Placeholder 3"/>
          <p:cNvSpPr>
            <a:spLocks noGrp="1"/>
          </p:cNvSpPr>
          <p:nvPr>
            <p:ph type="sldNum" sz="quarter" idx="10"/>
          </p:nvPr>
        </p:nvSpPr>
        <p:spPr/>
        <p:txBody>
          <a:bodyPr/>
          <a:lstStyle/>
          <a:p>
            <a:fld id="{960C6E2B-4AAD-4C5A-A21F-6C8C993DB3F1}" type="slidenum">
              <a:rPr lang="en-GB" smtClean="0"/>
              <a:pPr/>
              <a:t>4</a:t>
            </a:fld>
            <a:endParaRPr lang="en-GB" dirty="0"/>
          </a:p>
        </p:txBody>
      </p:sp>
    </p:spTree>
    <p:extLst>
      <p:ext uri="{BB962C8B-B14F-4D97-AF65-F5344CB8AC3E}">
        <p14:creationId xmlns:p14="http://schemas.microsoft.com/office/powerpoint/2010/main" val="32854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1" i="0" baseline="0" dirty="0">
                <a:solidFill>
                  <a:schemeClr val="tx1"/>
                </a:solidFill>
              </a:rPr>
              <a:t>Our project proposes to work in three countries (Ghana, Ethiopia and Gambia) on the interconnections between three key SDGs</a:t>
            </a:r>
          </a:p>
          <a:p>
            <a:pPr marL="0" indent="0">
              <a:buFontTx/>
              <a:buNone/>
            </a:pPr>
            <a:endParaRPr lang="en-GB" b="1" i="0" baseline="0" dirty="0">
              <a:solidFill>
                <a:schemeClr val="tx1"/>
              </a:solidFill>
            </a:endParaRPr>
          </a:p>
          <a:p>
            <a:pPr marL="0" indent="0">
              <a:buFontTx/>
              <a:buNone/>
            </a:pPr>
            <a:r>
              <a:rPr lang="en-GB" i="0" baseline="0" dirty="0">
                <a:solidFill>
                  <a:schemeClr val="tx1"/>
                </a:solidFill>
              </a:rPr>
              <a:t>SDGs has interactions with others, which </a:t>
            </a:r>
            <a:r>
              <a:rPr lang="en-GB" b="1" i="0" baseline="0" dirty="0">
                <a:solidFill>
                  <a:schemeClr val="tx1"/>
                </a:solidFill>
              </a:rPr>
              <a:t>can take the shape of trade-offs and synergies – they can compete or mutually reinforce each other.</a:t>
            </a:r>
          </a:p>
          <a:p>
            <a:pPr marL="0" indent="0">
              <a:buFontTx/>
              <a:buNone/>
            </a:pPr>
            <a:endParaRPr lang="en-GB" b="1" i="0" baseline="0" dirty="0">
              <a:solidFill>
                <a:schemeClr val="tx1"/>
              </a:solidFill>
            </a:endParaRPr>
          </a:p>
          <a:p>
            <a:pPr marL="0" indent="0">
              <a:buFontTx/>
              <a:buNone/>
            </a:pPr>
            <a:r>
              <a:rPr lang="en-GB" i="0" baseline="0" dirty="0">
                <a:solidFill>
                  <a:schemeClr val="tx1"/>
                </a:solidFill>
              </a:rPr>
              <a:t>Special challenge in Africa – tripling food demand!!! 2010-2050; </a:t>
            </a:r>
          </a:p>
          <a:p>
            <a:pPr marL="0" indent="0">
              <a:buFontTx/>
              <a:buNone/>
            </a:pPr>
            <a:endParaRPr lang="en-GB"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baseline="0" dirty="0"/>
              <a:t>If not managed well, these interactions can result in Increased inequalities </a:t>
            </a:r>
            <a:r>
              <a:rPr lang="en-GB" b="0" i="0" baseline="0" dirty="0"/>
              <a:t>(when people lose control over or access to natural resources such as land), and </a:t>
            </a:r>
            <a:r>
              <a:rPr lang="en-GB" b="1" i="0" baseline="0" dirty="0"/>
              <a:t>reduced resilience</a:t>
            </a:r>
            <a:r>
              <a:rPr lang="en-GB" b="0" i="0" baseline="0" dirty="0"/>
              <a:t> (when ecosystem functions are reduced or destroyed)</a:t>
            </a:r>
            <a:endParaRPr lang="en-GB"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baseline="0" dirty="0"/>
              <a:t>Currently the social and environment impacts and associated risks of different agricultural development pathways are poorly understood by decision makers, contributing to disconnected policies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baseline="0" dirty="0"/>
              <a:t>Interdisciplinary research is happening, but does not normally engage with decision makers.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baseline="0" dirty="0"/>
          </a:p>
        </p:txBody>
      </p:sp>
      <p:sp>
        <p:nvSpPr>
          <p:cNvPr id="4" name="Slide Number Placeholder 3"/>
          <p:cNvSpPr>
            <a:spLocks noGrp="1"/>
          </p:cNvSpPr>
          <p:nvPr>
            <p:ph type="sldNum" sz="quarter" idx="10"/>
          </p:nvPr>
        </p:nvSpPr>
        <p:spPr/>
        <p:txBody>
          <a:bodyPr/>
          <a:lstStyle/>
          <a:p>
            <a:fld id="{960C6E2B-4AAD-4C5A-A21F-6C8C993DB3F1}" type="slidenum">
              <a:rPr lang="en-GB" smtClean="0"/>
              <a:pPr/>
              <a:t>8</a:t>
            </a:fld>
            <a:endParaRPr lang="en-GB" dirty="0"/>
          </a:p>
        </p:txBody>
      </p:sp>
    </p:spTree>
    <p:extLst>
      <p:ext uri="{BB962C8B-B14F-4D97-AF65-F5344CB8AC3E}">
        <p14:creationId xmlns:p14="http://schemas.microsoft.com/office/powerpoint/2010/main" val="527795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sz="1200" b="1" kern="1200" dirty="0">
                <a:solidFill>
                  <a:schemeClr val="tx1"/>
                </a:solidFill>
                <a:effectLst/>
                <a:latin typeface="+mn-lt"/>
                <a:ea typeface="+mn-ea"/>
                <a:cs typeface="+mn-cs"/>
              </a:rPr>
              <a:t>Research</a:t>
            </a:r>
            <a:r>
              <a:rPr lang="en-GB" sz="1200" b="1" kern="1200" baseline="0" dirty="0">
                <a:solidFill>
                  <a:schemeClr val="tx1"/>
                </a:solidFill>
                <a:effectLst/>
                <a:latin typeface="+mn-lt"/>
                <a:ea typeface="+mn-ea"/>
                <a:cs typeface="+mn-cs"/>
              </a:rPr>
              <a:t> users:</a:t>
            </a:r>
          </a:p>
          <a:p>
            <a:pPr marL="0" indent="0">
              <a:buFontTx/>
              <a:buNone/>
            </a:pPr>
            <a:r>
              <a:rPr lang="en-GB" sz="1200" b="0" kern="1200" dirty="0">
                <a:solidFill>
                  <a:schemeClr val="tx1"/>
                </a:solidFill>
                <a:effectLst/>
                <a:latin typeface="+mn-lt"/>
                <a:ea typeface="+mn-ea"/>
                <a:cs typeface="+mn-cs"/>
              </a:rPr>
              <a:t>sectoral silos, scale disconnects, </a:t>
            </a:r>
          </a:p>
          <a:p>
            <a:pPr marL="0" indent="0">
              <a:buFontTx/>
              <a:buNone/>
            </a:pPr>
            <a:r>
              <a:rPr lang="en-GB" sz="1200" b="0" kern="1200" dirty="0">
                <a:solidFill>
                  <a:schemeClr val="tx1"/>
                </a:solidFill>
                <a:effectLst/>
                <a:latin typeface="+mn-lt"/>
                <a:ea typeface="+mn-ea"/>
                <a:cs typeface="+mn-cs"/>
              </a:rPr>
              <a:t>weak governance, </a:t>
            </a:r>
          </a:p>
          <a:p>
            <a:pPr marL="0" indent="0">
              <a:buFontTx/>
              <a:buNone/>
            </a:pPr>
            <a:r>
              <a:rPr lang="en-GB" sz="1200" b="0" kern="1200" dirty="0">
                <a:solidFill>
                  <a:schemeClr val="tx1"/>
                </a:solidFill>
                <a:effectLst/>
                <a:latin typeface="+mn-lt"/>
                <a:ea typeface="+mn-ea"/>
                <a:cs typeface="+mn-cs"/>
              </a:rPr>
              <a:t>no access to relevant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mn-lt"/>
                <a:ea typeface="+mn-ea"/>
                <a:cs typeface="+mn-cs"/>
              </a:rPr>
              <a:t>Researchers: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n-lt"/>
                <a:ea typeface="+mn-ea"/>
                <a:cs typeface="+mn-cs"/>
              </a:rPr>
              <a:t>disciplinary silos,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n-lt"/>
                <a:ea typeface="+mn-ea"/>
                <a:cs typeface="+mn-cs"/>
              </a:rPr>
              <a:t>disconnects with research user needs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n-lt"/>
                <a:ea typeface="+mn-ea"/>
                <a:cs typeface="+mn-cs"/>
              </a:rPr>
              <a:t>Lack of appropriate research tools</a:t>
            </a:r>
          </a:p>
          <a:p>
            <a:pPr marL="0" indent="0">
              <a:buFontTx/>
              <a:buNone/>
            </a:pPr>
            <a:endParaRPr lang="en-GB" sz="1200" b="0" kern="1200" dirty="0">
              <a:solidFill>
                <a:schemeClr val="tx1"/>
              </a:solidFill>
              <a:effectLst/>
              <a:latin typeface="+mn-lt"/>
              <a:ea typeface="+mn-ea"/>
              <a:cs typeface="+mn-cs"/>
            </a:endParaRPr>
          </a:p>
          <a:p>
            <a:pPr marL="0" indent="0">
              <a:buFontTx/>
              <a:buNone/>
            </a:pPr>
            <a:endParaRPr lang="en-GB" sz="1200" b="0"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r>
              <a:rPr lang="en-GB" sz="1200" b="1" kern="1200" dirty="0">
                <a:solidFill>
                  <a:schemeClr val="tx1"/>
                </a:solidFill>
                <a:effectLst/>
                <a:latin typeface="+mn-lt"/>
                <a:ea typeface="+mn-ea"/>
                <a:cs typeface="+mn-cs"/>
              </a:rPr>
              <a:t>1Next step: </a:t>
            </a:r>
          </a:p>
          <a:p>
            <a:pPr marL="0" indent="0">
              <a:buFontTx/>
              <a:buNone/>
            </a:pPr>
            <a:r>
              <a:rPr lang="en-GB" sz="1200" b="1" kern="1200" dirty="0">
                <a:solidFill>
                  <a:schemeClr val="tx1"/>
                </a:solidFill>
                <a:effectLst/>
                <a:latin typeface="+mn-lt"/>
                <a:ea typeface="+mn-ea"/>
                <a:cs typeface="+mn-cs"/>
              </a:rPr>
              <a:t>- </a:t>
            </a:r>
            <a:r>
              <a:rPr lang="en-GB" sz="1200" b="0" kern="1200" dirty="0">
                <a:solidFill>
                  <a:schemeClr val="tx1"/>
                </a:solidFill>
                <a:effectLst/>
                <a:latin typeface="+mn-lt"/>
                <a:ea typeface="+mn-ea"/>
                <a:cs typeface="+mn-cs"/>
              </a:rPr>
              <a:t>Barbara</a:t>
            </a:r>
            <a:r>
              <a:rPr lang="en-GB" sz="1200" b="0" kern="1200" baseline="0" dirty="0">
                <a:solidFill>
                  <a:schemeClr val="tx1"/>
                </a:solidFill>
                <a:effectLst/>
                <a:latin typeface="+mn-lt"/>
                <a:ea typeface="+mn-ea"/>
                <a:cs typeface="+mn-cs"/>
              </a:rPr>
              <a:t> to practice with the rest; if the words need to be reduced on the slide, please do so while practicing or give specific instructions to me on where to cut on words </a:t>
            </a:r>
            <a:endParaRPr lang="en-GB" sz="1200" b="1"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r>
              <a:rPr lang="en-GB" sz="1200" b="1" kern="1200" dirty="0">
                <a:solidFill>
                  <a:schemeClr val="tx1"/>
                </a:solidFill>
                <a:effectLst/>
                <a:latin typeface="+mn-lt"/>
                <a:ea typeface="+mn-ea"/>
                <a:cs typeface="+mn-cs"/>
              </a:rPr>
              <a:t>Notes</a:t>
            </a:r>
            <a:r>
              <a:rPr lang="en-GB" sz="1200" kern="1200" dirty="0">
                <a:solidFill>
                  <a:schemeClr val="tx1"/>
                </a:solidFill>
                <a:effectLst/>
                <a:latin typeface="+mn-lt"/>
                <a:ea typeface="+mn-ea"/>
                <a:cs typeface="+mn-cs"/>
              </a:rPr>
              <a:t>:</a:t>
            </a:r>
            <a:r>
              <a:rPr lang="en-GB" sz="1200" kern="1200" baseline="0" dirty="0">
                <a:solidFill>
                  <a:schemeClr val="tx1"/>
                </a:solidFill>
                <a:effectLst/>
                <a:latin typeface="+mn-lt"/>
                <a:ea typeface="+mn-ea"/>
                <a:cs typeface="+mn-cs"/>
              </a:rPr>
              <a:t> </a:t>
            </a:r>
          </a:p>
          <a:p>
            <a:pPr marL="0" indent="0">
              <a:buFontTx/>
              <a:buNone/>
            </a:pPr>
            <a:r>
              <a:rPr lang="en-GB" sz="1200" kern="1200" baseline="0" dirty="0">
                <a:solidFill>
                  <a:schemeClr val="tx1"/>
                </a:solidFill>
                <a:effectLst/>
                <a:latin typeface="+mn-lt"/>
                <a:ea typeface="+mn-ea"/>
                <a:cs typeface="+mn-cs"/>
              </a:rPr>
              <a:t>This slide discusses the key challenges and then introduces our vision to show clear logic link between the two. We can get rid of the first slide and just use this.  </a:t>
            </a:r>
          </a:p>
          <a:p>
            <a:pPr marL="0" indent="0">
              <a:buFontTx/>
              <a:buNone/>
            </a:pPr>
            <a:r>
              <a:rPr lang="en-GB" sz="1200" kern="1200" baseline="0" dirty="0">
                <a:solidFill>
                  <a:schemeClr val="tx1"/>
                </a:solidFill>
                <a:effectLst/>
                <a:latin typeface="+mn-lt"/>
                <a:ea typeface="+mn-ea"/>
                <a:cs typeface="+mn-cs"/>
              </a:rPr>
              <a:t>The logic: The challenge we are highlighting is really the current weakness in policy and processes to address the trade-offs rather than the trade-offs itself </a:t>
            </a:r>
          </a:p>
          <a:p>
            <a:pPr marL="0" indent="0">
              <a:buFontTx/>
              <a:buNone/>
            </a:pPr>
            <a:r>
              <a:rPr lang="en-GB" sz="1200" i="1" kern="1200" baseline="0" dirty="0">
                <a:solidFill>
                  <a:srgbClr val="FF0066"/>
                </a:solidFill>
                <a:effectLst/>
                <a:latin typeface="+mn-lt"/>
                <a:ea typeface="+mn-ea"/>
                <a:cs typeface="+mn-cs"/>
              </a:rPr>
              <a:t>(Barbara: Yes I agree we are not actually dealing with the trade-offs – we agreed that this is a political process and our role is to help inform it, and develop methods / approaches how to do it, and the capacity to do it! Because to have sustainable, systemic impact, it’s not enough to address specific trade-offs, as new ones will be emerging all the time. But that is indeed ambitious…); Based on the challenge identified, we designed our ToC (the vision) to move agriculture development path in Africa towards our long-term impacts.</a:t>
            </a:r>
            <a:endParaRPr lang="en-GB" sz="1200" kern="1200" baseline="0" dirty="0">
              <a:solidFill>
                <a:schemeClr val="tx1"/>
              </a:solidFill>
              <a:effectLst/>
              <a:latin typeface="+mn-lt"/>
              <a:ea typeface="+mn-ea"/>
              <a:cs typeface="+mn-cs"/>
            </a:endParaRPr>
          </a:p>
          <a:p>
            <a:pPr marL="0" indent="0">
              <a:buFontTx/>
              <a:buNone/>
            </a:pPr>
            <a:r>
              <a:rPr lang="en-GB" sz="1200" kern="1200" baseline="0" dirty="0">
                <a:solidFill>
                  <a:schemeClr val="tx1"/>
                </a:solidFill>
                <a:effectLst/>
                <a:latin typeface="+mn-lt"/>
                <a:ea typeface="+mn-ea"/>
                <a:cs typeface="+mn-cs"/>
              </a:rPr>
              <a:t>Key information this slide is based on: (information taken from the proposal)  </a:t>
            </a:r>
          </a:p>
          <a:p>
            <a:pPr marL="0" indent="0">
              <a:buFontTx/>
              <a:buNone/>
            </a:pP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Common challenges including: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Among</a:t>
            </a:r>
            <a:r>
              <a:rPr lang="en-GB" sz="1200" kern="1200" baseline="0" dirty="0">
                <a:solidFill>
                  <a:schemeClr val="tx1"/>
                </a:solidFill>
                <a:effectLst/>
                <a:latin typeface="+mn-lt"/>
                <a:ea typeface="+mn-ea"/>
                <a:cs typeface="+mn-cs"/>
              </a:rPr>
              <a:t> research users (mainly government but also includes private sector &amp; civil society):</a:t>
            </a:r>
            <a:r>
              <a:rPr lang="en-GB" sz="1200" kern="1200" dirty="0">
                <a:solidFill>
                  <a:schemeClr val="tx1"/>
                </a:solidFill>
                <a:effectLst/>
                <a:latin typeface="+mn-lt"/>
                <a:ea typeface="+mn-ea"/>
                <a:cs typeface="+mn-cs"/>
              </a:rPr>
              <a:t> sectoral silos, disconnects between local, regional and national levels of government, weak accountability in policy implementation</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For researchers: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weak relationships between research organisations (both in UK and Africa), and with research users.</a:t>
            </a:r>
          </a:p>
          <a:p>
            <a:pPr marL="171450" indent="-171450">
              <a:buFont typeface="Arial" panose="020B0604020202020204" pitchFamily="34" charset="0"/>
              <a:buChar char="•"/>
            </a:pPr>
            <a:endParaRPr lang="en-GB" sz="1200" kern="1200" baseline="0" dirty="0">
              <a:solidFill>
                <a:schemeClr val="tx1"/>
              </a:solidFill>
              <a:effectLst/>
              <a:latin typeface="+mn-lt"/>
              <a:ea typeface="+mn-ea"/>
              <a:cs typeface="+mn-cs"/>
            </a:endParaRPr>
          </a:p>
          <a:p>
            <a:pPr marL="0" indent="0">
              <a:buFontTx/>
              <a:buNone/>
            </a:pPr>
            <a:r>
              <a:rPr lang="en-GB" sz="1200" b="1" kern="1200" baseline="0" dirty="0">
                <a:solidFill>
                  <a:schemeClr val="tx1"/>
                </a:solidFill>
                <a:effectLst/>
                <a:latin typeface="+mn-lt"/>
                <a:ea typeface="+mn-ea"/>
                <a:cs typeface="+mn-cs"/>
              </a:rPr>
              <a:t>Comments: </a:t>
            </a:r>
            <a:endParaRPr lang="en-GB" sz="1200" kern="1200" baseline="0" dirty="0">
              <a:solidFill>
                <a:schemeClr val="tx1"/>
              </a:solidFill>
              <a:effectLst/>
              <a:latin typeface="+mn-lt"/>
              <a:ea typeface="+mn-ea"/>
              <a:cs typeface="+mn-cs"/>
            </a:endParaRPr>
          </a:p>
          <a:p>
            <a:pPr marL="171450" indent="-171450">
              <a:buFontTx/>
              <a:buChar char="-"/>
            </a:pPr>
            <a:r>
              <a:rPr lang="en-GB" sz="1200" i="1" kern="1200" baseline="0" dirty="0">
                <a:solidFill>
                  <a:schemeClr val="tx1"/>
                </a:solidFill>
                <a:effectLst/>
                <a:latin typeface="+mn-lt"/>
                <a:ea typeface="+mn-ea"/>
                <a:cs typeface="+mn-cs"/>
              </a:rPr>
              <a:t>Barbara: Key is to explain what we mean by “better” policies and “better” outcomes. I guess we mean more informed? Even more democratic, if civil society is more involved, but we should rather not go down that route, as we are very unlikely to have much impact on ‘democracy’ with a big D.</a:t>
            </a:r>
          </a:p>
          <a:p>
            <a:pPr marL="171450" indent="-171450">
              <a:buFontTx/>
              <a:buChar char="-"/>
            </a:pPr>
            <a:r>
              <a:rPr lang="en-GB" sz="1200" i="1" kern="1200" baseline="0" dirty="0">
                <a:solidFill>
                  <a:schemeClr val="tx1"/>
                </a:solidFill>
                <a:effectLst/>
                <a:latin typeface="+mn-lt"/>
                <a:ea typeface="+mn-ea"/>
                <a:cs typeface="+mn-cs"/>
              </a:rPr>
              <a:t>Barbara: Also the negative impacts should come from both the researchers and research users boxes</a:t>
            </a:r>
          </a:p>
          <a:p>
            <a:pPr marL="171450" indent="-171450">
              <a:buFontTx/>
              <a:buChar char="-"/>
            </a:pPr>
            <a:r>
              <a:rPr lang="en-GB" sz="1200" b="1" kern="1200" dirty="0">
                <a:solidFill>
                  <a:schemeClr val="tx1"/>
                </a:solidFill>
                <a:effectLst/>
                <a:latin typeface="+mn-lt"/>
                <a:ea typeface="+mn-ea"/>
                <a:cs typeface="+mn-cs"/>
              </a:rPr>
              <a:t>(Nat:</a:t>
            </a:r>
            <a:r>
              <a:rPr lang="en-GB" sz="1200" b="1" kern="1200" baseline="0" dirty="0">
                <a:solidFill>
                  <a:schemeClr val="tx1"/>
                </a:solidFill>
                <a:effectLst/>
                <a:latin typeface="+mn-lt"/>
                <a:ea typeface="+mn-ea"/>
                <a:cs typeface="+mn-cs"/>
              </a:rPr>
              <a:t> this is a complex slide. Too many words. Can this really be described effectively in &lt; 1 minute)</a:t>
            </a:r>
          </a:p>
          <a:p>
            <a:pPr marL="171450" indent="-171450">
              <a:buFontTx/>
              <a:buChar char="-"/>
            </a:pPr>
            <a:r>
              <a:rPr lang="en-GB" sz="1200" b="1" i="1" kern="1200" baseline="0" dirty="0">
                <a:solidFill>
                  <a:schemeClr val="tx1"/>
                </a:solidFill>
                <a:effectLst/>
                <a:latin typeface="+mn-lt"/>
                <a:ea typeface="+mn-ea"/>
                <a:cs typeface="+mn-cs"/>
              </a:rPr>
              <a:t>Xiaoting: </a:t>
            </a:r>
          </a:p>
          <a:p>
            <a:pPr marL="628650" lvl="1" indent="-171450">
              <a:buFontTx/>
              <a:buChar char="-"/>
            </a:pPr>
            <a:r>
              <a:rPr lang="en-GB" b="1" i="1" kern="1200" baseline="0" dirty="0">
                <a:solidFill>
                  <a:schemeClr val="tx1"/>
                </a:solidFill>
                <a:effectLst/>
                <a:latin typeface="+mn-lt"/>
                <a:ea typeface="+mn-ea"/>
                <a:cs typeface="+mn-cs"/>
              </a:rPr>
              <a:t>To Barbara: </a:t>
            </a:r>
          </a:p>
          <a:p>
            <a:pPr marL="1085850" lvl="2" indent="-171450">
              <a:buFontTx/>
              <a:buChar char="-"/>
            </a:pPr>
            <a:r>
              <a:rPr lang="en-GB" b="0" i="1" kern="1200" baseline="0" dirty="0">
                <a:solidFill>
                  <a:schemeClr val="tx1"/>
                </a:solidFill>
                <a:effectLst/>
                <a:latin typeface="+mn-lt"/>
                <a:ea typeface="+mn-ea"/>
                <a:cs typeface="+mn-cs"/>
              </a:rPr>
              <a:t>added the negative impact, please check if this is OK. </a:t>
            </a:r>
          </a:p>
          <a:p>
            <a:pPr marL="1085850" lvl="2" indent="-171450">
              <a:buFontTx/>
              <a:buChar char="-"/>
            </a:pPr>
            <a:r>
              <a:rPr lang="en-GB" b="0" i="1" kern="1200" baseline="0" dirty="0">
                <a:solidFill>
                  <a:schemeClr val="tx1"/>
                </a:solidFill>
                <a:effectLst/>
                <a:latin typeface="+mn-lt"/>
                <a:ea typeface="+mn-ea"/>
                <a:cs typeface="+mn-cs"/>
              </a:rPr>
              <a:t>Let me know if better outcomes should be replaced or you would just explain more on this. I agree that this needs to be clarified and we need to have a strong and clear message on ‘</a:t>
            </a:r>
            <a:r>
              <a:rPr lang="en-GB" sz="1200" kern="1200" dirty="0">
                <a:solidFill>
                  <a:schemeClr val="tx1"/>
                </a:solidFill>
                <a:effectLst/>
                <a:latin typeface="+mn-lt"/>
                <a:ea typeface="+mn-ea"/>
                <a:cs typeface="+mn-cs"/>
              </a:rPr>
              <a:t>How will poor farmers benefit from the research?’ in the long term </a:t>
            </a:r>
            <a:endParaRPr lang="en-GB" b="0" i="1" kern="1200" baseline="0" dirty="0">
              <a:solidFill>
                <a:schemeClr val="tx1"/>
              </a:solidFill>
              <a:effectLst/>
              <a:latin typeface="+mn-lt"/>
              <a:ea typeface="+mn-ea"/>
              <a:cs typeface="+mn-cs"/>
            </a:endParaRPr>
          </a:p>
          <a:p>
            <a:pPr marL="628650" lvl="1" indent="-171450">
              <a:buFontTx/>
              <a:buChar char="-"/>
            </a:pPr>
            <a:r>
              <a:rPr lang="en-GB" b="1" i="1" kern="1200" baseline="0" dirty="0">
                <a:solidFill>
                  <a:schemeClr val="tx1"/>
                </a:solidFill>
                <a:effectLst/>
                <a:latin typeface="+mn-lt"/>
                <a:ea typeface="+mn-ea"/>
                <a:cs typeface="+mn-cs"/>
              </a:rPr>
              <a:t>To Nat: I think we need to spend as long as we need on the vision as this is what the five minutes is for. We have to clearly demonstrate our vision and how it is linked to RCUK call first. The other slides all can be moved to back up deck if this slide takes five minutes (</a:t>
            </a:r>
            <a:r>
              <a:rPr lang="en-GB" b="0" i="0" kern="1200" baseline="0" dirty="0">
                <a:solidFill>
                  <a:schemeClr val="tx1"/>
                </a:solidFill>
                <a:effectLst/>
                <a:latin typeface="+mn-lt"/>
                <a:ea typeface="+mn-ea"/>
                <a:cs typeface="+mn-cs"/>
              </a:rPr>
              <a:t>which can be the case). </a:t>
            </a:r>
          </a:p>
          <a:p>
            <a:pPr marL="1085850" lvl="2" indent="-171450">
              <a:buFontTx/>
              <a:buChar char="-"/>
            </a:pPr>
            <a:r>
              <a:rPr lang="en-GB" b="0" i="0" kern="1200" baseline="0" dirty="0">
                <a:solidFill>
                  <a:schemeClr val="tx1"/>
                </a:solidFill>
                <a:effectLst/>
                <a:latin typeface="+mn-lt"/>
                <a:ea typeface="+mn-ea"/>
                <a:cs typeface="+mn-cs"/>
              </a:rPr>
              <a:t>The challenge with powerpoint presentation format is that it is not the best tool to communicate complex ideas where different smaller components link to each other. We can break this slide down into various smaller slides but it will not show as clear how our vision is really designed to tackle the challenge identified and how it can create impact that can reach people. I usually use another software that can address this challenge with powerpoint presentation but that is not allowed for this. </a:t>
            </a:r>
          </a:p>
          <a:p>
            <a:pPr marL="1085850" lvl="2" indent="-171450">
              <a:buFontTx/>
              <a:buChar char="-"/>
            </a:pPr>
            <a:r>
              <a:rPr lang="en-GB" b="0" i="0" kern="1200" baseline="0" dirty="0">
                <a:solidFill>
                  <a:schemeClr val="tx1"/>
                </a:solidFill>
                <a:effectLst/>
                <a:latin typeface="+mn-lt"/>
                <a:ea typeface="+mn-ea"/>
                <a:cs typeface="+mn-cs"/>
              </a:rPr>
              <a:t>The way to address the challenge in powerpoint is to use animation. Please view and practice the slide with the animation. You can add more layers of animation is you want to break the messages down even more. </a:t>
            </a:r>
          </a:p>
          <a:p>
            <a:pPr marL="914400" lvl="2" indent="0">
              <a:buFontTx/>
              <a:buNone/>
            </a:pPr>
            <a:r>
              <a:rPr lang="en-GB" b="0" i="0" kern="1200" baseline="0" dirty="0">
                <a:solidFill>
                  <a:schemeClr val="tx1"/>
                </a:solidFill>
                <a:effectLst/>
                <a:latin typeface="+mn-lt"/>
                <a:ea typeface="+mn-ea"/>
                <a:cs typeface="+mn-cs"/>
              </a:rPr>
              <a:t>     With animation, although at a glance this slide looks busy, but when you click through, you are only introducing one    component at a time. </a:t>
            </a:r>
            <a:endParaRPr lang="en-GB" i="1" baseline="0" dirty="0"/>
          </a:p>
        </p:txBody>
      </p:sp>
      <p:sp>
        <p:nvSpPr>
          <p:cNvPr id="4" name="Slide Number Placeholder 3"/>
          <p:cNvSpPr>
            <a:spLocks noGrp="1"/>
          </p:cNvSpPr>
          <p:nvPr>
            <p:ph type="sldNum" sz="quarter" idx="10"/>
          </p:nvPr>
        </p:nvSpPr>
        <p:spPr/>
        <p:txBody>
          <a:bodyPr/>
          <a:lstStyle/>
          <a:p>
            <a:fld id="{960C6E2B-4AAD-4C5A-A21F-6C8C993DB3F1}" type="slidenum">
              <a:rPr lang="en-GB" smtClean="0"/>
              <a:pPr/>
              <a:t>10</a:t>
            </a:fld>
            <a:endParaRPr lang="en-GB" dirty="0"/>
          </a:p>
        </p:txBody>
      </p:sp>
    </p:spTree>
    <p:extLst>
      <p:ext uri="{BB962C8B-B14F-4D97-AF65-F5344CB8AC3E}">
        <p14:creationId xmlns:p14="http://schemas.microsoft.com/office/powerpoint/2010/main" val="2976564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0C6E2B-4AAD-4C5A-A21F-6C8C993DB3F1}" type="slidenum">
              <a:rPr lang="en-GB" smtClean="0"/>
              <a:pPr/>
              <a:t>11</a:t>
            </a:fld>
            <a:endParaRPr lang="en-GB" dirty="0"/>
          </a:p>
        </p:txBody>
      </p:sp>
    </p:spTree>
    <p:extLst>
      <p:ext uri="{BB962C8B-B14F-4D97-AF65-F5344CB8AC3E}">
        <p14:creationId xmlns:p14="http://schemas.microsoft.com/office/powerpoint/2010/main" val="368047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514350">
              <a:buAutoNum type="arabicPeriod"/>
            </a:pPr>
            <a:r>
              <a:rPr lang="en-GB" i="1" dirty="0"/>
              <a:t>Understanding the past and present: </a:t>
            </a:r>
            <a:r>
              <a:rPr lang="en-GB" dirty="0"/>
              <a:t>Historical trends and current status of agricultural development and its social and environmental impacts, and the major technical, institutional, political and economic determinants;</a:t>
            </a:r>
          </a:p>
          <a:p>
            <a:pPr marL="514350" indent="-514350">
              <a:buAutoNum type="arabicPeriod"/>
            </a:pPr>
            <a:r>
              <a:rPr lang="en-GB" i="1" dirty="0"/>
              <a:t>Scenarios of future agriculture and land use change: </a:t>
            </a:r>
            <a:r>
              <a:rPr lang="en-GB" dirty="0"/>
              <a:t>Driving forces that will shape the future of agricultural development - identifying key impacts, risks and trade-offs within and between socioeconomic and environmental dimensions and plausible alternative scenarios that warrant further investigation;</a:t>
            </a:r>
          </a:p>
          <a:p>
            <a:pPr marL="514350" indent="-514350">
              <a:buAutoNum type="arabicPeriod"/>
            </a:pPr>
            <a:r>
              <a:rPr lang="en-GB" i="1" dirty="0"/>
              <a:t>Understanding impacts, risks and trade-offs: </a:t>
            </a:r>
            <a:r>
              <a:rPr lang="en-GB" dirty="0"/>
              <a:t>within and between socio-economic and environmental dimensions of alternative scenarios for agricultural development, and the implications for biodiversity loss and ecosystem processes, and for the productivity and resilience of agriculture</a:t>
            </a:r>
          </a:p>
        </p:txBody>
      </p:sp>
      <p:sp>
        <p:nvSpPr>
          <p:cNvPr id="4" name="Slide Number Placeholder 3"/>
          <p:cNvSpPr>
            <a:spLocks noGrp="1"/>
          </p:cNvSpPr>
          <p:nvPr>
            <p:ph type="sldNum" sz="quarter" idx="10"/>
          </p:nvPr>
        </p:nvSpPr>
        <p:spPr/>
        <p:txBody>
          <a:bodyPr/>
          <a:lstStyle/>
          <a:p>
            <a:fld id="{960C6E2B-4AAD-4C5A-A21F-6C8C993DB3F1}" type="slidenum">
              <a:rPr lang="en-GB" smtClean="0"/>
              <a:pPr/>
              <a:t>12</a:t>
            </a:fld>
            <a:endParaRPr lang="en-GB" dirty="0"/>
          </a:p>
        </p:txBody>
      </p:sp>
    </p:spTree>
    <p:extLst>
      <p:ext uri="{BB962C8B-B14F-4D97-AF65-F5344CB8AC3E}">
        <p14:creationId xmlns:p14="http://schemas.microsoft.com/office/powerpoint/2010/main" val="2572190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sz="1200" b="1" kern="1200" dirty="0">
                <a:solidFill>
                  <a:schemeClr val="tx1"/>
                </a:solidFill>
                <a:effectLst/>
                <a:latin typeface="+mn-lt"/>
                <a:ea typeface="+mn-ea"/>
                <a:cs typeface="+mn-cs"/>
              </a:rPr>
              <a:t>Research</a:t>
            </a:r>
            <a:r>
              <a:rPr lang="en-GB" sz="1200" b="1" kern="1200" baseline="0" dirty="0">
                <a:solidFill>
                  <a:schemeClr val="tx1"/>
                </a:solidFill>
                <a:effectLst/>
                <a:latin typeface="+mn-lt"/>
                <a:ea typeface="+mn-ea"/>
                <a:cs typeface="+mn-cs"/>
              </a:rPr>
              <a:t> users:</a:t>
            </a:r>
          </a:p>
          <a:p>
            <a:pPr marL="0" indent="0">
              <a:buFontTx/>
              <a:buNone/>
            </a:pPr>
            <a:r>
              <a:rPr lang="en-GB" sz="1200" b="0" kern="1200" dirty="0">
                <a:solidFill>
                  <a:schemeClr val="tx1"/>
                </a:solidFill>
                <a:effectLst/>
                <a:latin typeface="+mn-lt"/>
                <a:ea typeface="+mn-ea"/>
                <a:cs typeface="+mn-cs"/>
              </a:rPr>
              <a:t>sectoral silos, scale disconnects, </a:t>
            </a:r>
          </a:p>
          <a:p>
            <a:pPr marL="0" indent="0">
              <a:buFontTx/>
              <a:buNone/>
            </a:pPr>
            <a:r>
              <a:rPr lang="en-GB" sz="1200" b="0" kern="1200" dirty="0">
                <a:solidFill>
                  <a:schemeClr val="tx1"/>
                </a:solidFill>
                <a:effectLst/>
                <a:latin typeface="+mn-lt"/>
                <a:ea typeface="+mn-ea"/>
                <a:cs typeface="+mn-cs"/>
              </a:rPr>
              <a:t>weak governance, </a:t>
            </a:r>
          </a:p>
          <a:p>
            <a:pPr marL="0" indent="0">
              <a:buFontTx/>
              <a:buNone/>
            </a:pPr>
            <a:r>
              <a:rPr lang="en-GB" sz="1200" b="0" kern="1200" dirty="0">
                <a:solidFill>
                  <a:schemeClr val="tx1"/>
                </a:solidFill>
                <a:effectLst/>
                <a:latin typeface="+mn-lt"/>
                <a:ea typeface="+mn-ea"/>
                <a:cs typeface="+mn-cs"/>
              </a:rPr>
              <a:t>no access to relevant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mn-lt"/>
                <a:ea typeface="+mn-ea"/>
                <a:cs typeface="+mn-cs"/>
              </a:rPr>
              <a:t>Researchers: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n-lt"/>
                <a:ea typeface="+mn-ea"/>
                <a:cs typeface="+mn-cs"/>
              </a:rPr>
              <a:t>disciplinary silos,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n-lt"/>
                <a:ea typeface="+mn-ea"/>
                <a:cs typeface="+mn-cs"/>
              </a:rPr>
              <a:t>disconnects with research user needs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mn-lt"/>
                <a:ea typeface="+mn-ea"/>
                <a:cs typeface="+mn-cs"/>
              </a:rPr>
              <a:t>Lack of appropriate research tools</a:t>
            </a:r>
          </a:p>
          <a:p>
            <a:pPr marL="0" indent="0">
              <a:buFontTx/>
              <a:buNone/>
            </a:pPr>
            <a:endParaRPr lang="en-GB" sz="1200" b="0" kern="1200" dirty="0">
              <a:solidFill>
                <a:schemeClr val="tx1"/>
              </a:solidFill>
              <a:effectLst/>
              <a:latin typeface="+mn-lt"/>
              <a:ea typeface="+mn-ea"/>
              <a:cs typeface="+mn-cs"/>
            </a:endParaRPr>
          </a:p>
          <a:p>
            <a:pPr marL="0" indent="0">
              <a:buFontTx/>
              <a:buNone/>
            </a:pPr>
            <a:endParaRPr lang="en-GB" sz="1200" b="0"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r>
              <a:rPr lang="en-GB" sz="1200" b="1" kern="1200" dirty="0">
                <a:solidFill>
                  <a:schemeClr val="tx1"/>
                </a:solidFill>
                <a:effectLst/>
                <a:latin typeface="+mn-lt"/>
                <a:ea typeface="+mn-ea"/>
                <a:cs typeface="+mn-cs"/>
              </a:rPr>
              <a:t>1Next step: </a:t>
            </a:r>
          </a:p>
          <a:p>
            <a:pPr marL="0" indent="0">
              <a:buFontTx/>
              <a:buNone/>
            </a:pPr>
            <a:r>
              <a:rPr lang="en-GB" sz="1200" b="1" kern="1200" dirty="0">
                <a:solidFill>
                  <a:schemeClr val="tx1"/>
                </a:solidFill>
                <a:effectLst/>
                <a:latin typeface="+mn-lt"/>
                <a:ea typeface="+mn-ea"/>
                <a:cs typeface="+mn-cs"/>
              </a:rPr>
              <a:t>- </a:t>
            </a:r>
            <a:r>
              <a:rPr lang="en-GB" sz="1200" b="0" kern="1200" dirty="0">
                <a:solidFill>
                  <a:schemeClr val="tx1"/>
                </a:solidFill>
                <a:effectLst/>
                <a:latin typeface="+mn-lt"/>
                <a:ea typeface="+mn-ea"/>
                <a:cs typeface="+mn-cs"/>
              </a:rPr>
              <a:t>Barbara</a:t>
            </a:r>
            <a:r>
              <a:rPr lang="en-GB" sz="1200" b="0" kern="1200" baseline="0" dirty="0">
                <a:solidFill>
                  <a:schemeClr val="tx1"/>
                </a:solidFill>
                <a:effectLst/>
                <a:latin typeface="+mn-lt"/>
                <a:ea typeface="+mn-ea"/>
                <a:cs typeface="+mn-cs"/>
              </a:rPr>
              <a:t> to practice with the rest; if the words need to be reduced on the slide, please do so while practicing or give specific instructions to me on where to cut on words </a:t>
            </a:r>
            <a:endParaRPr lang="en-GB" sz="1200" b="1" kern="1200" dirty="0">
              <a:solidFill>
                <a:schemeClr val="tx1"/>
              </a:solidFill>
              <a:effectLst/>
              <a:latin typeface="+mn-lt"/>
              <a:ea typeface="+mn-ea"/>
              <a:cs typeface="+mn-cs"/>
            </a:endParaRPr>
          </a:p>
          <a:p>
            <a:pPr marL="0" indent="0">
              <a:buFontTx/>
              <a:buNone/>
            </a:pPr>
            <a:endParaRPr lang="en-GB" sz="1200" b="1" kern="1200" dirty="0">
              <a:solidFill>
                <a:schemeClr val="tx1"/>
              </a:solidFill>
              <a:effectLst/>
              <a:latin typeface="+mn-lt"/>
              <a:ea typeface="+mn-ea"/>
              <a:cs typeface="+mn-cs"/>
            </a:endParaRPr>
          </a:p>
          <a:p>
            <a:pPr marL="0" indent="0">
              <a:buFontTx/>
              <a:buNone/>
            </a:pPr>
            <a:r>
              <a:rPr lang="en-GB" sz="1200" b="1" kern="1200" dirty="0">
                <a:solidFill>
                  <a:schemeClr val="tx1"/>
                </a:solidFill>
                <a:effectLst/>
                <a:latin typeface="+mn-lt"/>
                <a:ea typeface="+mn-ea"/>
                <a:cs typeface="+mn-cs"/>
              </a:rPr>
              <a:t>Notes</a:t>
            </a:r>
            <a:r>
              <a:rPr lang="en-GB" sz="1200" kern="1200" dirty="0">
                <a:solidFill>
                  <a:schemeClr val="tx1"/>
                </a:solidFill>
                <a:effectLst/>
                <a:latin typeface="+mn-lt"/>
                <a:ea typeface="+mn-ea"/>
                <a:cs typeface="+mn-cs"/>
              </a:rPr>
              <a:t>:</a:t>
            </a:r>
            <a:r>
              <a:rPr lang="en-GB" sz="1200" kern="1200" baseline="0" dirty="0">
                <a:solidFill>
                  <a:schemeClr val="tx1"/>
                </a:solidFill>
                <a:effectLst/>
                <a:latin typeface="+mn-lt"/>
                <a:ea typeface="+mn-ea"/>
                <a:cs typeface="+mn-cs"/>
              </a:rPr>
              <a:t> </a:t>
            </a:r>
          </a:p>
          <a:p>
            <a:pPr marL="0" indent="0">
              <a:buFontTx/>
              <a:buNone/>
            </a:pPr>
            <a:r>
              <a:rPr lang="en-GB" sz="1200" kern="1200" baseline="0" dirty="0">
                <a:solidFill>
                  <a:schemeClr val="tx1"/>
                </a:solidFill>
                <a:effectLst/>
                <a:latin typeface="+mn-lt"/>
                <a:ea typeface="+mn-ea"/>
                <a:cs typeface="+mn-cs"/>
              </a:rPr>
              <a:t>This slide discusses the key challenges and then introduces our vision to show clear logic link between the two. We can get rid of the first slide and just use this.  </a:t>
            </a:r>
          </a:p>
          <a:p>
            <a:pPr marL="0" indent="0">
              <a:buFontTx/>
              <a:buNone/>
            </a:pPr>
            <a:r>
              <a:rPr lang="en-GB" sz="1200" kern="1200" baseline="0" dirty="0">
                <a:solidFill>
                  <a:schemeClr val="tx1"/>
                </a:solidFill>
                <a:effectLst/>
                <a:latin typeface="+mn-lt"/>
                <a:ea typeface="+mn-ea"/>
                <a:cs typeface="+mn-cs"/>
              </a:rPr>
              <a:t>The logic: The challenge we are highlighting is really the current weakness in policy and processes to address the trade-offs rather than the trade-offs itself </a:t>
            </a:r>
          </a:p>
          <a:p>
            <a:pPr marL="0" indent="0">
              <a:buFontTx/>
              <a:buNone/>
            </a:pPr>
            <a:r>
              <a:rPr lang="en-GB" sz="1200" i="1" kern="1200" baseline="0" dirty="0">
                <a:solidFill>
                  <a:srgbClr val="FF0066"/>
                </a:solidFill>
                <a:effectLst/>
                <a:latin typeface="+mn-lt"/>
                <a:ea typeface="+mn-ea"/>
                <a:cs typeface="+mn-cs"/>
              </a:rPr>
              <a:t>(Barbara: Yes I agree we are not actually dealing with the trade-offs – we agreed that this is a political process and our role is to help inform it, and develop methods / approaches how to do it, and the capacity to do it! Because to have sustainable, systemic impact, it’s not enough to address specific trade-offs, as new ones will be emerging all the time. But that is indeed ambitious…); Based on the challenge identified, we designed our ToC (the vision) to move agriculture development path in Africa towards our long-term impacts.</a:t>
            </a:r>
            <a:endParaRPr lang="en-GB" sz="1200" kern="1200" baseline="0" dirty="0">
              <a:solidFill>
                <a:schemeClr val="tx1"/>
              </a:solidFill>
              <a:effectLst/>
              <a:latin typeface="+mn-lt"/>
              <a:ea typeface="+mn-ea"/>
              <a:cs typeface="+mn-cs"/>
            </a:endParaRPr>
          </a:p>
          <a:p>
            <a:pPr marL="0" indent="0">
              <a:buFontTx/>
              <a:buNone/>
            </a:pPr>
            <a:r>
              <a:rPr lang="en-GB" sz="1200" kern="1200" baseline="0" dirty="0">
                <a:solidFill>
                  <a:schemeClr val="tx1"/>
                </a:solidFill>
                <a:effectLst/>
                <a:latin typeface="+mn-lt"/>
                <a:ea typeface="+mn-ea"/>
                <a:cs typeface="+mn-cs"/>
              </a:rPr>
              <a:t>Key information this slide is based on: (information taken from the proposal)  </a:t>
            </a:r>
          </a:p>
          <a:p>
            <a:pPr marL="0" indent="0">
              <a:buFontTx/>
              <a:buNone/>
            </a:pP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Common challenges including: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Among</a:t>
            </a:r>
            <a:r>
              <a:rPr lang="en-GB" sz="1200" kern="1200" baseline="0" dirty="0">
                <a:solidFill>
                  <a:schemeClr val="tx1"/>
                </a:solidFill>
                <a:effectLst/>
                <a:latin typeface="+mn-lt"/>
                <a:ea typeface="+mn-ea"/>
                <a:cs typeface="+mn-cs"/>
              </a:rPr>
              <a:t> research users (mainly government but also includes private sector &amp; civil society):</a:t>
            </a:r>
            <a:r>
              <a:rPr lang="en-GB" sz="1200" kern="1200" dirty="0">
                <a:solidFill>
                  <a:schemeClr val="tx1"/>
                </a:solidFill>
                <a:effectLst/>
                <a:latin typeface="+mn-lt"/>
                <a:ea typeface="+mn-ea"/>
                <a:cs typeface="+mn-cs"/>
              </a:rPr>
              <a:t> sectoral silos, disconnects between local, regional and national levels of government, weak accountability in policy implementation</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For researchers: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weak relationships between research organisations (both in UK and Africa), and with research users.</a:t>
            </a:r>
          </a:p>
          <a:p>
            <a:pPr marL="171450" indent="-171450">
              <a:buFont typeface="Arial" panose="020B0604020202020204" pitchFamily="34" charset="0"/>
              <a:buChar char="•"/>
            </a:pPr>
            <a:endParaRPr lang="en-GB" sz="1200" kern="1200" baseline="0" dirty="0">
              <a:solidFill>
                <a:schemeClr val="tx1"/>
              </a:solidFill>
              <a:effectLst/>
              <a:latin typeface="+mn-lt"/>
              <a:ea typeface="+mn-ea"/>
              <a:cs typeface="+mn-cs"/>
            </a:endParaRPr>
          </a:p>
          <a:p>
            <a:pPr marL="0" indent="0">
              <a:buFontTx/>
              <a:buNone/>
            </a:pPr>
            <a:r>
              <a:rPr lang="en-GB" sz="1200" b="1" kern="1200" baseline="0" dirty="0">
                <a:solidFill>
                  <a:schemeClr val="tx1"/>
                </a:solidFill>
                <a:effectLst/>
                <a:latin typeface="+mn-lt"/>
                <a:ea typeface="+mn-ea"/>
                <a:cs typeface="+mn-cs"/>
              </a:rPr>
              <a:t>Comments: </a:t>
            </a:r>
            <a:endParaRPr lang="en-GB" sz="1200" kern="1200" baseline="0" dirty="0">
              <a:solidFill>
                <a:schemeClr val="tx1"/>
              </a:solidFill>
              <a:effectLst/>
              <a:latin typeface="+mn-lt"/>
              <a:ea typeface="+mn-ea"/>
              <a:cs typeface="+mn-cs"/>
            </a:endParaRPr>
          </a:p>
          <a:p>
            <a:pPr marL="171450" indent="-171450">
              <a:buFontTx/>
              <a:buChar char="-"/>
            </a:pPr>
            <a:r>
              <a:rPr lang="en-GB" sz="1200" i="1" kern="1200" baseline="0" dirty="0">
                <a:solidFill>
                  <a:schemeClr val="tx1"/>
                </a:solidFill>
                <a:effectLst/>
                <a:latin typeface="+mn-lt"/>
                <a:ea typeface="+mn-ea"/>
                <a:cs typeface="+mn-cs"/>
              </a:rPr>
              <a:t>Barbara: Key is to explain what we mean by “better” policies and “better” outcomes. I guess we mean more informed? Even more democratic, if civil society is more involved, but we should rather not go down that route, as we are very unlikely to have much impact on ‘democracy’ with a big D.</a:t>
            </a:r>
          </a:p>
          <a:p>
            <a:pPr marL="171450" indent="-171450">
              <a:buFontTx/>
              <a:buChar char="-"/>
            </a:pPr>
            <a:r>
              <a:rPr lang="en-GB" sz="1200" i="1" kern="1200" baseline="0" dirty="0">
                <a:solidFill>
                  <a:schemeClr val="tx1"/>
                </a:solidFill>
                <a:effectLst/>
                <a:latin typeface="+mn-lt"/>
                <a:ea typeface="+mn-ea"/>
                <a:cs typeface="+mn-cs"/>
              </a:rPr>
              <a:t>Barbara: Also the negative impacts should come from both the researchers and research users boxes</a:t>
            </a:r>
          </a:p>
          <a:p>
            <a:pPr marL="171450" indent="-171450">
              <a:buFontTx/>
              <a:buChar char="-"/>
            </a:pPr>
            <a:r>
              <a:rPr lang="en-GB" sz="1200" b="1" kern="1200" dirty="0">
                <a:solidFill>
                  <a:schemeClr val="tx1"/>
                </a:solidFill>
                <a:effectLst/>
                <a:latin typeface="+mn-lt"/>
                <a:ea typeface="+mn-ea"/>
                <a:cs typeface="+mn-cs"/>
              </a:rPr>
              <a:t>(Nat:</a:t>
            </a:r>
            <a:r>
              <a:rPr lang="en-GB" sz="1200" b="1" kern="1200" baseline="0" dirty="0">
                <a:solidFill>
                  <a:schemeClr val="tx1"/>
                </a:solidFill>
                <a:effectLst/>
                <a:latin typeface="+mn-lt"/>
                <a:ea typeface="+mn-ea"/>
                <a:cs typeface="+mn-cs"/>
              </a:rPr>
              <a:t> this is a complex slide. Too many words. Can this really be described effectively in &lt; 1 minute)</a:t>
            </a:r>
          </a:p>
          <a:p>
            <a:pPr marL="171450" indent="-171450">
              <a:buFontTx/>
              <a:buChar char="-"/>
            </a:pPr>
            <a:r>
              <a:rPr lang="en-GB" sz="1200" b="1" i="1" kern="1200" baseline="0" dirty="0">
                <a:solidFill>
                  <a:schemeClr val="tx1"/>
                </a:solidFill>
                <a:effectLst/>
                <a:latin typeface="+mn-lt"/>
                <a:ea typeface="+mn-ea"/>
                <a:cs typeface="+mn-cs"/>
              </a:rPr>
              <a:t>Xiaoting: </a:t>
            </a:r>
          </a:p>
          <a:p>
            <a:pPr marL="628650" lvl="1" indent="-171450">
              <a:buFontTx/>
              <a:buChar char="-"/>
            </a:pPr>
            <a:r>
              <a:rPr lang="en-GB" b="1" i="1" kern="1200" baseline="0" dirty="0">
                <a:solidFill>
                  <a:schemeClr val="tx1"/>
                </a:solidFill>
                <a:effectLst/>
                <a:latin typeface="+mn-lt"/>
                <a:ea typeface="+mn-ea"/>
                <a:cs typeface="+mn-cs"/>
              </a:rPr>
              <a:t>To Barbara: </a:t>
            </a:r>
          </a:p>
          <a:p>
            <a:pPr marL="1085850" lvl="2" indent="-171450">
              <a:buFontTx/>
              <a:buChar char="-"/>
            </a:pPr>
            <a:r>
              <a:rPr lang="en-GB" b="0" i="1" kern="1200" baseline="0" dirty="0">
                <a:solidFill>
                  <a:schemeClr val="tx1"/>
                </a:solidFill>
                <a:effectLst/>
                <a:latin typeface="+mn-lt"/>
                <a:ea typeface="+mn-ea"/>
                <a:cs typeface="+mn-cs"/>
              </a:rPr>
              <a:t>added the negative impact, please check if this is OK. </a:t>
            </a:r>
          </a:p>
          <a:p>
            <a:pPr marL="1085850" lvl="2" indent="-171450">
              <a:buFontTx/>
              <a:buChar char="-"/>
            </a:pPr>
            <a:r>
              <a:rPr lang="en-GB" b="0" i="1" kern="1200" baseline="0" dirty="0">
                <a:solidFill>
                  <a:schemeClr val="tx1"/>
                </a:solidFill>
                <a:effectLst/>
                <a:latin typeface="+mn-lt"/>
                <a:ea typeface="+mn-ea"/>
                <a:cs typeface="+mn-cs"/>
              </a:rPr>
              <a:t>Let me know if better outcomes should be replaced or you would just explain more on this. I agree that this needs to be clarified and we need to have a strong and clear message on ‘</a:t>
            </a:r>
            <a:r>
              <a:rPr lang="en-GB" sz="1200" kern="1200" dirty="0">
                <a:solidFill>
                  <a:schemeClr val="tx1"/>
                </a:solidFill>
                <a:effectLst/>
                <a:latin typeface="+mn-lt"/>
                <a:ea typeface="+mn-ea"/>
                <a:cs typeface="+mn-cs"/>
              </a:rPr>
              <a:t>How will poor farmers benefit from the research?’ in the long term </a:t>
            </a:r>
            <a:endParaRPr lang="en-GB" b="0" i="1" kern="1200" baseline="0" dirty="0">
              <a:solidFill>
                <a:schemeClr val="tx1"/>
              </a:solidFill>
              <a:effectLst/>
              <a:latin typeface="+mn-lt"/>
              <a:ea typeface="+mn-ea"/>
              <a:cs typeface="+mn-cs"/>
            </a:endParaRPr>
          </a:p>
          <a:p>
            <a:pPr marL="628650" lvl="1" indent="-171450">
              <a:buFontTx/>
              <a:buChar char="-"/>
            </a:pPr>
            <a:r>
              <a:rPr lang="en-GB" b="1" i="1" kern="1200" baseline="0" dirty="0">
                <a:solidFill>
                  <a:schemeClr val="tx1"/>
                </a:solidFill>
                <a:effectLst/>
                <a:latin typeface="+mn-lt"/>
                <a:ea typeface="+mn-ea"/>
                <a:cs typeface="+mn-cs"/>
              </a:rPr>
              <a:t>To Nat: I think we need to spend as long as we need on the vision as this is what the five minutes is for. We have to clearly demonstrate our vision and how it is linked to RCUK call first. The other slides all can be moved to back up deck if this slide takes five minutes (</a:t>
            </a:r>
            <a:r>
              <a:rPr lang="en-GB" b="0" i="0" kern="1200" baseline="0" dirty="0">
                <a:solidFill>
                  <a:schemeClr val="tx1"/>
                </a:solidFill>
                <a:effectLst/>
                <a:latin typeface="+mn-lt"/>
                <a:ea typeface="+mn-ea"/>
                <a:cs typeface="+mn-cs"/>
              </a:rPr>
              <a:t>which can be the case). </a:t>
            </a:r>
          </a:p>
          <a:p>
            <a:pPr marL="1085850" lvl="2" indent="-171450">
              <a:buFontTx/>
              <a:buChar char="-"/>
            </a:pPr>
            <a:r>
              <a:rPr lang="en-GB" b="0" i="0" kern="1200" baseline="0" dirty="0">
                <a:solidFill>
                  <a:schemeClr val="tx1"/>
                </a:solidFill>
                <a:effectLst/>
                <a:latin typeface="+mn-lt"/>
                <a:ea typeface="+mn-ea"/>
                <a:cs typeface="+mn-cs"/>
              </a:rPr>
              <a:t>The challenge with powerpoint presentation format is that it is not the best tool to communicate complex ideas where different smaller components link to each other. We can break this slide down into various smaller slides but it will not show as clear how our vision is really designed to tackle the challenge identified and how it can create impact that can reach people. I usually use another software that can address this challenge with powerpoint presentation but that is not allowed for this. </a:t>
            </a:r>
          </a:p>
          <a:p>
            <a:pPr marL="1085850" lvl="2" indent="-171450">
              <a:buFontTx/>
              <a:buChar char="-"/>
            </a:pPr>
            <a:r>
              <a:rPr lang="en-GB" b="0" i="0" kern="1200" baseline="0" dirty="0">
                <a:solidFill>
                  <a:schemeClr val="tx1"/>
                </a:solidFill>
                <a:effectLst/>
                <a:latin typeface="+mn-lt"/>
                <a:ea typeface="+mn-ea"/>
                <a:cs typeface="+mn-cs"/>
              </a:rPr>
              <a:t>The way to address the challenge in powerpoint is to use animation. Please view and practice the slide with the animation. You can add more layers of animation is you want to break the messages down even more. </a:t>
            </a:r>
          </a:p>
          <a:p>
            <a:pPr marL="914400" lvl="2" indent="0">
              <a:buFontTx/>
              <a:buNone/>
            </a:pPr>
            <a:r>
              <a:rPr lang="en-GB" b="0" i="0" kern="1200" baseline="0" dirty="0">
                <a:solidFill>
                  <a:schemeClr val="tx1"/>
                </a:solidFill>
                <a:effectLst/>
                <a:latin typeface="+mn-lt"/>
                <a:ea typeface="+mn-ea"/>
                <a:cs typeface="+mn-cs"/>
              </a:rPr>
              <a:t>     With animation, although at a glance this slide looks busy, but when you click through, you are only introducing one    component at a time. </a:t>
            </a:r>
            <a:endParaRPr lang="en-GB" i="1" baseline="0" dirty="0"/>
          </a:p>
        </p:txBody>
      </p:sp>
      <p:sp>
        <p:nvSpPr>
          <p:cNvPr id="4" name="Slide Number Placeholder 3"/>
          <p:cNvSpPr>
            <a:spLocks noGrp="1"/>
          </p:cNvSpPr>
          <p:nvPr>
            <p:ph type="sldNum" sz="quarter" idx="10"/>
          </p:nvPr>
        </p:nvSpPr>
        <p:spPr/>
        <p:txBody>
          <a:bodyPr/>
          <a:lstStyle/>
          <a:p>
            <a:fld id="{960C6E2B-4AAD-4C5A-A21F-6C8C993DB3F1}" type="slidenum">
              <a:rPr lang="en-GB" smtClean="0"/>
              <a:pPr/>
              <a:t>13</a:t>
            </a:fld>
            <a:endParaRPr lang="en-GB" dirty="0"/>
          </a:p>
        </p:txBody>
      </p:sp>
    </p:spTree>
    <p:extLst>
      <p:ext uri="{BB962C8B-B14F-4D97-AF65-F5344CB8AC3E}">
        <p14:creationId xmlns:p14="http://schemas.microsoft.com/office/powerpoint/2010/main" val="3642326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2173502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2043785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1010840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2174294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2002029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11332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3534727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679715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3964493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4042490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56ED18-360E-40EE-A833-D2FEFA559358}" type="datetimeFigureOut">
              <a:rPr lang="en-GB" smtClean="0"/>
              <a:pPr/>
              <a:t>06/02/2018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3088010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56ED18-360E-40EE-A833-D2FEFA559358}" type="datetimeFigureOut">
              <a:rPr lang="en-GB" smtClean="0"/>
              <a:pPr/>
              <a:t>06/02/2018</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D8AF7A-5705-465B-A8A5-309D362B24CD}" type="slidenum">
              <a:rPr lang="en-GB" smtClean="0"/>
              <a:pPr/>
              <a:t>‹#›</a:t>
            </a:fld>
            <a:endParaRPr lang="en-GB" dirty="0"/>
          </a:p>
        </p:txBody>
      </p:sp>
    </p:spTree>
    <p:extLst>
      <p:ext uri="{BB962C8B-B14F-4D97-AF65-F5344CB8AC3E}">
        <p14:creationId xmlns:p14="http://schemas.microsoft.com/office/powerpoint/2010/main" val="41058702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gif"/><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3.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34658" y="244632"/>
            <a:ext cx="9985113" cy="1665807"/>
          </a:xfrm>
        </p:spPr>
        <p:txBody>
          <a:bodyPr>
            <a:normAutofit/>
          </a:bodyPr>
          <a:lstStyle/>
          <a:p>
            <a:r>
              <a:rPr lang="en-GB" sz="4400" b="1" dirty="0">
                <a:solidFill>
                  <a:schemeClr val="accent2"/>
                </a:solidFill>
              </a:rPr>
              <a:t>SENTINEL:</a:t>
            </a:r>
            <a:r>
              <a:rPr lang="en-GB" sz="4400" b="1" dirty="0"/>
              <a:t> Social and Environmental Trade-offs in African Agriculture </a:t>
            </a:r>
            <a:endParaRPr lang="en-GB" sz="4400" dirty="0"/>
          </a:p>
        </p:txBody>
      </p:sp>
      <p:sp>
        <p:nvSpPr>
          <p:cNvPr id="3" name="Subtitle 2"/>
          <p:cNvSpPr>
            <a:spLocks noGrp="1"/>
          </p:cNvSpPr>
          <p:nvPr>
            <p:ph type="subTitle" idx="1"/>
          </p:nvPr>
        </p:nvSpPr>
        <p:spPr>
          <a:xfrm>
            <a:off x="748987" y="2049433"/>
            <a:ext cx="10668000" cy="1696301"/>
          </a:xfrm>
        </p:spPr>
        <p:txBody>
          <a:bodyPr>
            <a:normAutofit fontScale="25000" lnSpcReduction="20000"/>
          </a:bodyPr>
          <a:lstStyle/>
          <a:p>
            <a:r>
              <a:rPr lang="en-GB" sz="11200" dirty="0"/>
              <a:t>Tagel Gebrehiwot, </a:t>
            </a:r>
            <a:r>
              <a:rPr lang="en-US" sz="9600" spc="-150" dirty="0">
                <a:cs typeface="Times New Roman" pitchFamily="18" charset="0"/>
              </a:rPr>
              <a:t>Ethiopian Development Research Institute  </a:t>
            </a:r>
          </a:p>
          <a:p>
            <a:r>
              <a:rPr lang="en-GB" sz="11200" dirty="0"/>
              <a:t>  </a:t>
            </a:r>
          </a:p>
          <a:p>
            <a:r>
              <a:rPr lang="en-US" sz="9600" spc="-150" dirty="0">
                <a:cs typeface="Times New Roman" pitchFamily="18" charset="0"/>
              </a:rPr>
              <a:t>SAIRLA Second National Learning Alliance Workshop  </a:t>
            </a:r>
          </a:p>
          <a:p>
            <a:r>
              <a:rPr lang="en-US" sz="9600" spc="-150" dirty="0">
                <a:cs typeface="Times New Roman" pitchFamily="18" charset="0"/>
              </a:rPr>
              <a:t>ILRI, Addis Ababa, 23 November 2017</a:t>
            </a:r>
          </a:p>
          <a:p>
            <a:endParaRPr lang="en-GB" b="1" dirty="0"/>
          </a:p>
          <a:p>
            <a:endParaRPr lang="en-GB" b="1"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29649" y="6007100"/>
            <a:ext cx="2501900" cy="658307"/>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027920" y="3321818"/>
            <a:ext cx="1983703" cy="1429845"/>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867" y="4826000"/>
            <a:ext cx="2567170" cy="903644"/>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024040" y="4831830"/>
            <a:ext cx="987582" cy="987582"/>
          </a:xfrm>
          <a:prstGeom prst="rect">
            <a:avLst/>
          </a:prstGeom>
        </p:spPr>
      </p:pic>
      <p:pic>
        <p:nvPicPr>
          <p:cNvPr id="9" name="Picture 8"/>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7386" y="3344659"/>
            <a:ext cx="1450999" cy="1380562"/>
          </a:xfrm>
          <a:prstGeom prst="rect">
            <a:avLst/>
          </a:prstGeom>
        </p:spPr>
      </p:pic>
      <p:pic>
        <p:nvPicPr>
          <p:cNvPr id="10" name="Picture 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071494" y="5865958"/>
            <a:ext cx="2524637" cy="918506"/>
          </a:xfrm>
          <a:prstGeom prst="rect">
            <a:avLst/>
          </a:prstGeom>
        </p:spPr>
      </p:pic>
      <p:pic>
        <p:nvPicPr>
          <p:cNvPr id="11" name="Picture 10"/>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44695" y="5865958"/>
            <a:ext cx="3168233" cy="868059"/>
          </a:xfrm>
          <a:prstGeom prst="rect">
            <a:avLst/>
          </a:prstGeom>
        </p:spPr>
      </p:pic>
      <p:pic>
        <p:nvPicPr>
          <p:cNvPr id="12" name="Picture 11"/>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280284" y="5837670"/>
            <a:ext cx="1473201" cy="943928"/>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3216280" y="5905500"/>
            <a:ext cx="1905000" cy="952500"/>
          </a:xfrm>
          <a:prstGeom prst="rect">
            <a:avLst/>
          </a:prstGeom>
        </p:spPr>
      </p:pic>
      <p:pic>
        <p:nvPicPr>
          <p:cNvPr id="14" name="Picture 13"/>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2214062" y="3461931"/>
            <a:ext cx="1460688" cy="1612397"/>
          </a:xfrm>
          <a:prstGeom prst="rect">
            <a:avLst/>
          </a:prstGeom>
        </p:spPr>
      </p:pic>
      <p:pic>
        <p:nvPicPr>
          <p:cNvPr id="16" name="Picture 15"/>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8560167" y="3313711"/>
            <a:ext cx="1133135" cy="1733030"/>
          </a:xfrm>
          <a:prstGeom prst="rect">
            <a:avLst/>
          </a:prstGeom>
        </p:spPr>
      </p:pic>
      <p:pic>
        <p:nvPicPr>
          <p:cNvPr id="4" name="Picture 3"/>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787473" y="4831831"/>
            <a:ext cx="987582" cy="987582"/>
          </a:xfrm>
          <a:prstGeom prst="rect">
            <a:avLst/>
          </a:prstGeom>
        </p:spPr>
      </p:pic>
    </p:spTree>
    <p:extLst>
      <p:ext uri="{BB962C8B-B14F-4D97-AF65-F5344CB8AC3E}">
        <p14:creationId xmlns:p14="http://schemas.microsoft.com/office/powerpoint/2010/main" val="3739074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1271292" y="2723591"/>
            <a:ext cx="1205479" cy="369332"/>
          </a:xfrm>
          <a:prstGeom prst="rect">
            <a:avLst/>
          </a:prstGeom>
          <a:noFill/>
        </p:spPr>
        <p:txBody>
          <a:bodyPr wrap="square" rtlCol="0">
            <a:spAutoFit/>
          </a:bodyPr>
          <a:lstStyle/>
          <a:p>
            <a:r>
              <a:rPr lang="en-GB" b="1" dirty="0">
                <a:solidFill>
                  <a:srgbClr val="FF0000"/>
                </a:solidFill>
              </a:rPr>
              <a:t>Trade-offs</a:t>
            </a:r>
          </a:p>
        </p:txBody>
      </p:sp>
      <p:sp>
        <p:nvSpPr>
          <p:cNvPr id="34" name="Title 1"/>
          <p:cNvSpPr txBox="1">
            <a:spLocks/>
          </p:cNvSpPr>
          <p:nvPr/>
        </p:nvSpPr>
        <p:spPr>
          <a:xfrm>
            <a:off x="740585" y="19472"/>
            <a:ext cx="9985113" cy="8991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THE CHALLENGE</a:t>
            </a:r>
          </a:p>
        </p:txBody>
      </p:sp>
      <p:sp>
        <p:nvSpPr>
          <p:cNvPr id="2" name="Isosceles Triangle 1"/>
          <p:cNvSpPr/>
          <p:nvPr/>
        </p:nvSpPr>
        <p:spPr>
          <a:xfrm>
            <a:off x="630145" y="1852718"/>
            <a:ext cx="2423932" cy="1732426"/>
          </a:xfrm>
          <a:prstGeom prst="triangle">
            <a:avLst/>
          </a:prstGeom>
          <a:noFill/>
          <a:ln w="2540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9448" y="3279137"/>
            <a:ext cx="1100693" cy="1095801"/>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22930" y="3325596"/>
            <a:ext cx="1100693" cy="1095801"/>
          </a:xfrm>
          <a:prstGeom prst="rect">
            <a:avLst/>
          </a:prstGeom>
        </p:spPr>
      </p:pic>
      <p:pic>
        <p:nvPicPr>
          <p:cNvPr id="4" name="Content Placeholder 3"/>
          <p:cNvPicPr>
            <a:picLocks noGrp="1" noChangeAspect="1"/>
          </p:cNvPicPr>
          <p:nvPr>
            <p:ph idx="1"/>
          </p:nvPr>
        </p:nvPicPr>
        <p:blipFill>
          <a:blip r:embed="rId5" cstate="email">
            <a:extLst>
              <a:ext uri="{28A0092B-C50C-407E-A947-70E740481C1C}">
                <a14:useLocalDpi xmlns:a14="http://schemas.microsoft.com/office/drawing/2010/main"/>
              </a:ext>
            </a:extLst>
          </a:blip>
          <a:stretch>
            <a:fillRect/>
          </a:stretch>
        </p:blipFill>
        <p:spPr>
          <a:xfrm>
            <a:off x="1318490" y="1011744"/>
            <a:ext cx="1100693" cy="1095801"/>
          </a:xfrm>
        </p:spPr>
      </p:pic>
      <p:grpSp>
        <p:nvGrpSpPr>
          <p:cNvPr id="27" name="Group 26"/>
          <p:cNvGrpSpPr/>
          <p:nvPr/>
        </p:nvGrpSpPr>
        <p:grpSpPr>
          <a:xfrm>
            <a:off x="3112223" y="2175691"/>
            <a:ext cx="5216295" cy="2302824"/>
            <a:chOff x="3112223" y="2175691"/>
            <a:chExt cx="5216295" cy="2302824"/>
          </a:xfrm>
        </p:grpSpPr>
        <p:cxnSp>
          <p:nvCxnSpPr>
            <p:cNvPr id="10" name="Straight Arrow Connector 9"/>
            <p:cNvCxnSpPr/>
            <p:nvPr/>
          </p:nvCxnSpPr>
          <p:spPr>
            <a:xfrm>
              <a:off x="3112223" y="2792852"/>
              <a:ext cx="2742667" cy="300071"/>
            </a:xfrm>
            <a:prstGeom prst="straightConnector1">
              <a:avLst/>
            </a:prstGeom>
            <a:ln w="76200">
              <a:solidFill>
                <a:srgbClr val="FF0000"/>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5066609" y="3691146"/>
              <a:ext cx="1107913" cy="787369"/>
            </a:xfrm>
            <a:prstGeom prst="straightConnector1">
              <a:avLst/>
            </a:prstGeom>
            <a:ln w="76200">
              <a:solidFill>
                <a:srgbClr val="FF0000"/>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6203604" y="2175691"/>
              <a:ext cx="2124914" cy="16978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rPr>
                <a:t>Policies, investments and practices based on flawed assumption</a:t>
              </a:r>
            </a:p>
          </p:txBody>
        </p:sp>
      </p:grpSp>
      <p:grpSp>
        <p:nvGrpSpPr>
          <p:cNvPr id="28" name="Group 27"/>
          <p:cNvGrpSpPr/>
          <p:nvPr/>
        </p:nvGrpSpPr>
        <p:grpSpPr>
          <a:xfrm>
            <a:off x="8638321" y="2495269"/>
            <a:ext cx="3697572" cy="1983245"/>
            <a:chOff x="8638321" y="2495269"/>
            <a:chExt cx="3697572" cy="1983245"/>
          </a:xfrm>
        </p:grpSpPr>
        <p:sp>
          <p:nvSpPr>
            <p:cNvPr id="30" name="TextBox 29"/>
            <p:cNvSpPr txBox="1"/>
            <p:nvPr/>
          </p:nvSpPr>
          <p:spPr>
            <a:xfrm>
              <a:off x="9862416" y="3555184"/>
              <a:ext cx="2473477" cy="923330"/>
            </a:xfrm>
            <a:prstGeom prst="rect">
              <a:avLst/>
            </a:prstGeom>
            <a:noFill/>
          </p:spPr>
          <p:txBody>
            <a:bodyPr wrap="square" rtlCol="0">
              <a:spAutoFit/>
            </a:bodyPr>
            <a:lstStyle/>
            <a:p>
              <a:r>
                <a:rPr lang="en-GB" b="1" dirty="0">
                  <a:solidFill>
                    <a:srgbClr val="FF0000"/>
                  </a:solidFill>
                </a:rPr>
                <a:t>Negative</a:t>
              </a:r>
              <a:r>
                <a:rPr lang="en-GB" b="1" dirty="0"/>
                <a:t> social and environmental </a:t>
              </a:r>
              <a:r>
                <a:rPr lang="en-GB" b="1" dirty="0">
                  <a:solidFill>
                    <a:srgbClr val="FF0000"/>
                  </a:solidFill>
                </a:rPr>
                <a:t>impacts </a:t>
              </a:r>
              <a:r>
                <a:rPr lang="en-GB" b="1" dirty="0"/>
                <a:t>on poor rural people</a:t>
              </a:r>
              <a:r>
                <a:rPr lang="en-GB" dirty="0"/>
                <a:t> </a:t>
              </a:r>
            </a:p>
          </p:txBody>
        </p:sp>
        <p:pic>
          <p:nvPicPr>
            <p:cNvPr id="3" name="Picture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88427" y="2495269"/>
              <a:ext cx="2038117" cy="951571"/>
            </a:xfrm>
            <a:prstGeom prst="rect">
              <a:avLst/>
            </a:prstGeom>
          </p:spPr>
        </p:pic>
        <p:cxnSp>
          <p:nvCxnSpPr>
            <p:cNvPr id="40" name="Straight Arrow Connector 39"/>
            <p:cNvCxnSpPr/>
            <p:nvPr/>
          </p:nvCxnSpPr>
          <p:spPr>
            <a:xfrm>
              <a:off x="8638321" y="3120280"/>
              <a:ext cx="867214" cy="29440"/>
            </a:xfrm>
            <a:prstGeom prst="straightConnector1">
              <a:avLst/>
            </a:prstGeom>
            <a:ln w="76200">
              <a:solidFill>
                <a:srgbClr val="FF0000"/>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366188" y="5133171"/>
            <a:ext cx="4039391" cy="1121914"/>
            <a:chOff x="2366188" y="5133171"/>
            <a:chExt cx="4039391" cy="1121914"/>
          </a:xfrm>
        </p:grpSpPr>
        <p:grpSp>
          <p:nvGrpSpPr>
            <p:cNvPr id="24" name="Group 23"/>
            <p:cNvGrpSpPr/>
            <p:nvPr/>
          </p:nvGrpSpPr>
          <p:grpSpPr>
            <a:xfrm>
              <a:off x="3725803" y="5133171"/>
              <a:ext cx="2679776" cy="1121914"/>
              <a:chOff x="3725803" y="5133171"/>
              <a:chExt cx="2679776" cy="1121914"/>
            </a:xfrm>
          </p:grpSpPr>
          <p:sp>
            <p:nvSpPr>
              <p:cNvPr id="12" name="Rectangle 11"/>
              <p:cNvSpPr/>
              <p:nvPr/>
            </p:nvSpPr>
            <p:spPr>
              <a:xfrm>
                <a:off x="3725803" y="5133171"/>
                <a:ext cx="1340807" cy="11162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Researchers</a:t>
                </a:r>
                <a:endParaRPr lang="en-GB" dirty="0"/>
              </a:p>
            </p:txBody>
          </p:sp>
          <p:sp>
            <p:nvSpPr>
              <p:cNvPr id="25" name="Rectangle 24"/>
              <p:cNvSpPr/>
              <p:nvPr/>
            </p:nvSpPr>
            <p:spPr>
              <a:xfrm>
                <a:off x="5068448" y="5138808"/>
                <a:ext cx="1337131" cy="111627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Research users</a:t>
                </a:r>
              </a:p>
            </p:txBody>
          </p:sp>
          <p:cxnSp>
            <p:nvCxnSpPr>
              <p:cNvPr id="45" name="Curved Connector 44"/>
              <p:cNvCxnSpPr>
                <a:stCxn id="12" idx="0"/>
                <a:endCxn id="25" idx="0"/>
              </p:cNvCxnSpPr>
              <p:nvPr/>
            </p:nvCxnSpPr>
            <p:spPr>
              <a:xfrm rot="16200000" flipH="1">
                <a:off x="5063791" y="4465586"/>
                <a:ext cx="5637" cy="1340807"/>
              </a:xfrm>
              <a:prstGeom prst="curvedConnector3">
                <a:avLst>
                  <a:gd name="adj1" fmla="val -4487919"/>
                </a:avLst>
              </a:prstGeom>
              <a:ln w="76200">
                <a:solidFill>
                  <a:srgbClr val="FF0000"/>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53" name="Curved Connector 52"/>
              <p:cNvCxnSpPr>
                <a:stCxn id="25" idx="2"/>
                <a:endCxn id="12" idx="2"/>
              </p:cNvCxnSpPr>
              <p:nvPr/>
            </p:nvCxnSpPr>
            <p:spPr>
              <a:xfrm rot="5400000" flipH="1">
                <a:off x="5063792" y="5581863"/>
                <a:ext cx="5637" cy="1340807"/>
              </a:xfrm>
              <a:prstGeom prst="curvedConnector3">
                <a:avLst>
                  <a:gd name="adj1" fmla="val -4055349"/>
                </a:avLst>
              </a:prstGeom>
              <a:ln w="76200">
                <a:solidFill>
                  <a:srgbClr val="FF0000"/>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2366188" y="5229644"/>
              <a:ext cx="1375778" cy="923330"/>
            </a:xfrm>
            <a:prstGeom prst="rect">
              <a:avLst/>
            </a:prstGeom>
            <a:noFill/>
          </p:spPr>
          <p:txBody>
            <a:bodyPr wrap="square" rtlCol="0">
              <a:spAutoFit/>
            </a:bodyPr>
            <a:lstStyle/>
            <a:p>
              <a:pPr algn="r"/>
              <a:r>
                <a:rPr lang="en-GB" b="1" dirty="0">
                  <a:solidFill>
                    <a:srgbClr val="FF0000"/>
                  </a:solidFill>
                </a:rPr>
                <a:t>No co-creation of knowledge</a:t>
              </a:r>
            </a:p>
          </p:txBody>
        </p:sp>
      </p:grpSp>
    </p:spTree>
    <p:extLst>
      <p:ext uri="{BB962C8B-B14F-4D97-AF65-F5344CB8AC3E}">
        <p14:creationId xmlns:p14="http://schemas.microsoft.com/office/powerpoint/2010/main" val="89964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2016" y="990355"/>
            <a:ext cx="10515600" cy="5146675"/>
          </a:xfrm>
        </p:spPr>
        <p:txBody>
          <a:bodyPr>
            <a:normAutofit/>
          </a:bodyPr>
          <a:lstStyle/>
          <a:p>
            <a:pPr marL="0" indent="0">
              <a:buFontTx/>
              <a:buNone/>
            </a:pPr>
            <a:endParaRPr lang="en-GB" dirty="0"/>
          </a:p>
          <a:p>
            <a:endParaRPr lang="en-GB" dirty="0"/>
          </a:p>
        </p:txBody>
      </p:sp>
      <p:sp>
        <p:nvSpPr>
          <p:cNvPr id="4" name="Rectangle 3"/>
          <p:cNvSpPr/>
          <p:nvPr/>
        </p:nvSpPr>
        <p:spPr>
          <a:xfrm>
            <a:off x="893884" y="1233928"/>
            <a:ext cx="10755923" cy="4917628"/>
          </a:xfrm>
          <a:prstGeom prst="rect">
            <a:avLst/>
          </a:prstGeom>
        </p:spPr>
        <p:txBody>
          <a:bodyPr wrap="square">
            <a:spAutoFit/>
          </a:bodyPr>
          <a:lstStyle/>
          <a:p>
            <a:pPr marL="514350" indent="-514350" algn="just">
              <a:lnSpc>
                <a:spcPct val="80000"/>
              </a:lnSpc>
              <a:spcBef>
                <a:spcPts val="600"/>
              </a:spcBef>
              <a:spcAft>
                <a:spcPts val="600"/>
              </a:spcAft>
              <a:buFont typeface="+mj-lt"/>
              <a:buAutoNum type="arabicPeriod"/>
            </a:pPr>
            <a:r>
              <a:rPr lang="en-GB" sz="2800" b="1" dirty="0"/>
              <a:t>Enhanced understanding </a:t>
            </a:r>
            <a:r>
              <a:rPr lang="en-GB" sz="2800" dirty="0"/>
              <a:t>of the impacts, risks and trade-offs within and between social, economic and environmental dimensions of different agricultural development pathways that relate to </a:t>
            </a:r>
            <a:r>
              <a:rPr lang="en-GB" sz="2800" b="1" dirty="0"/>
              <a:t>SDG 2, 10 &amp; 15</a:t>
            </a:r>
          </a:p>
          <a:p>
            <a:pPr marL="514350" indent="-514350" algn="just">
              <a:lnSpc>
                <a:spcPct val="80000"/>
              </a:lnSpc>
              <a:spcBef>
                <a:spcPts val="600"/>
              </a:spcBef>
              <a:spcAft>
                <a:spcPts val="600"/>
              </a:spcAft>
              <a:buFont typeface="+mj-lt"/>
              <a:buAutoNum type="arabicPeriod"/>
            </a:pPr>
            <a:r>
              <a:rPr lang="en-GB" sz="2800" b="1" dirty="0"/>
              <a:t>Enhanced relationships </a:t>
            </a:r>
            <a:r>
              <a:rPr lang="en-GB" sz="2800" dirty="0"/>
              <a:t>between UK research organisations and partners in Africa to address challenges around the agriculture-environment nexus, supported by a nurturing organsational environment and culture that foster responsiveness to &amp; engagement with stakeholders</a:t>
            </a:r>
          </a:p>
          <a:p>
            <a:pPr marL="514350" indent="-514350" algn="just">
              <a:lnSpc>
                <a:spcPct val="80000"/>
              </a:lnSpc>
              <a:spcBef>
                <a:spcPts val="600"/>
              </a:spcBef>
              <a:spcAft>
                <a:spcPts val="600"/>
              </a:spcAft>
              <a:buFont typeface="+mj-lt"/>
              <a:buAutoNum type="arabicPeriod"/>
            </a:pPr>
            <a:r>
              <a:rPr lang="en-GB" sz="2800" b="1" dirty="0"/>
              <a:t>Enhanced capacity </a:t>
            </a:r>
            <a:r>
              <a:rPr lang="en-GB" sz="2800" dirty="0"/>
              <a:t>of UK and African researchers and their organisations to co-develop excellent and relevant interdisciplinary research on these impacts, risks and trade-offs</a:t>
            </a:r>
          </a:p>
          <a:p>
            <a:pPr algn="just">
              <a:lnSpc>
                <a:spcPct val="80000"/>
              </a:lnSpc>
              <a:spcBef>
                <a:spcPts val="600"/>
              </a:spcBef>
              <a:spcAft>
                <a:spcPts val="600"/>
              </a:spcAft>
            </a:pPr>
            <a:endParaRPr lang="en-GB" dirty="0"/>
          </a:p>
        </p:txBody>
      </p:sp>
      <p:sp>
        <p:nvSpPr>
          <p:cNvPr id="2" name="Rectangle 1"/>
          <p:cNvSpPr/>
          <p:nvPr/>
        </p:nvSpPr>
        <p:spPr>
          <a:xfrm>
            <a:off x="507023" y="353843"/>
            <a:ext cx="6096000" cy="769441"/>
          </a:xfrm>
          <a:prstGeom prst="rect">
            <a:avLst/>
          </a:prstGeom>
        </p:spPr>
        <p:txBody>
          <a:bodyPr>
            <a:spAutoFit/>
          </a:bodyPr>
          <a:lstStyle/>
          <a:p>
            <a:pPr>
              <a:spcBef>
                <a:spcPts val="600"/>
              </a:spcBef>
              <a:spcAft>
                <a:spcPts val="600"/>
              </a:spcAft>
            </a:pPr>
            <a:r>
              <a:rPr lang="en-GB" sz="4400" dirty="0"/>
              <a:t>Objectives </a:t>
            </a:r>
            <a:endParaRPr lang="en-GB" sz="4400" b="1" dirty="0"/>
          </a:p>
        </p:txBody>
      </p:sp>
    </p:spTree>
    <p:extLst>
      <p:ext uri="{BB962C8B-B14F-4D97-AF65-F5344CB8AC3E}">
        <p14:creationId xmlns:p14="http://schemas.microsoft.com/office/powerpoint/2010/main" val="3465746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80975" y="1433514"/>
            <a:ext cx="11830050" cy="4972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838200" y="60325"/>
            <a:ext cx="10515600" cy="1325563"/>
          </a:xfrm>
        </p:spPr>
        <p:txBody>
          <a:bodyPr>
            <a:normAutofit/>
          </a:bodyPr>
          <a:lstStyle/>
          <a:p>
            <a:pPr algn="ctr"/>
            <a:r>
              <a:rPr lang="en-GB" sz="4300" b="1" dirty="0">
                <a:solidFill>
                  <a:schemeClr val="accent1"/>
                </a:solidFill>
                <a:latin typeface="+mn-lt"/>
              </a:rPr>
              <a:t>Enhanced Knowledge</a:t>
            </a:r>
          </a:p>
        </p:txBody>
      </p:sp>
      <p:sp>
        <p:nvSpPr>
          <p:cNvPr id="3" name="Content Placeholder 2"/>
          <p:cNvSpPr>
            <a:spLocks noGrp="1"/>
          </p:cNvSpPr>
          <p:nvPr>
            <p:ph idx="1"/>
          </p:nvPr>
        </p:nvSpPr>
        <p:spPr>
          <a:xfrm>
            <a:off x="990600" y="2879727"/>
            <a:ext cx="10801350" cy="2079623"/>
          </a:xfrm>
        </p:spPr>
        <p:txBody>
          <a:bodyPr>
            <a:normAutofit/>
          </a:bodyPr>
          <a:lstStyle/>
          <a:p>
            <a:pPr marL="514350" indent="-514350">
              <a:buAutoNum type="arabicPeriod"/>
            </a:pPr>
            <a:r>
              <a:rPr lang="en-GB" sz="4000" b="1" dirty="0">
                <a:solidFill>
                  <a:schemeClr val="bg1"/>
                </a:solidFill>
              </a:rPr>
              <a:t>Past and present agricultural development</a:t>
            </a:r>
          </a:p>
          <a:p>
            <a:pPr marL="514350" indent="-514350">
              <a:buAutoNum type="arabicPeriod"/>
            </a:pPr>
            <a:r>
              <a:rPr lang="en-GB" sz="4000" b="1" dirty="0">
                <a:solidFill>
                  <a:schemeClr val="bg1"/>
                </a:solidFill>
              </a:rPr>
              <a:t>Scenarios for food systems and land use change</a:t>
            </a:r>
          </a:p>
          <a:p>
            <a:pPr marL="514350" indent="-514350">
              <a:buAutoNum type="arabicPeriod"/>
            </a:pPr>
            <a:r>
              <a:rPr lang="en-GB" sz="4000" b="1" dirty="0">
                <a:solidFill>
                  <a:schemeClr val="bg1"/>
                </a:solidFill>
              </a:rPr>
              <a:t>Impacts, risks and trade-offs</a:t>
            </a:r>
          </a:p>
        </p:txBody>
      </p:sp>
    </p:spTree>
    <p:extLst>
      <p:ext uri="{BB962C8B-B14F-4D97-AF65-F5344CB8AC3E}">
        <p14:creationId xmlns:p14="http://schemas.microsoft.com/office/powerpoint/2010/main" val="2533569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9862416" y="3555184"/>
            <a:ext cx="2473477" cy="923330"/>
          </a:xfrm>
          <a:prstGeom prst="rect">
            <a:avLst/>
          </a:prstGeom>
          <a:noFill/>
        </p:spPr>
        <p:txBody>
          <a:bodyPr wrap="square" rtlCol="0">
            <a:spAutoFit/>
          </a:bodyPr>
          <a:lstStyle/>
          <a:p>
            <a:r>
              <a:rPr lang="en-GB" b="1" dirty="0">
                <a:solidFill>
                  <a:srgbClr val="00B050"/>
                </a:solidFill>
              </a:rPr>
              <a:t>Positive</a:t>
            </a:r>
            <a:r>
              <a:rPr lang="en-GB" b="1" dirty="0"/>
              <a:t> social and environmental </a:t>
            </a:r>
            <a:r>
              <a:rPr lang="en-GB" b="1" dirty="0">
                <a:solidFill>
                  <a:srgbClr val="00B050"/>
                </a:solidFill>
              </a:rPr>
              <a:t>impacts </a:t>
            </a:r>
            <a:r>
              <a:rPr lang="en-GB" b="1" dirty="0"/>
              <a:t>on poor rural people</a:t>
            </a:r>
            <a:r>
              <a:rPr lang="en-GB" dirty="0"/>
              <a:t> </a:t>
            </a:r>
          </a:p>
        </p:txBody>
      </p:sp>
      <p:sp>
        <p:nvSpPr>
          <p:cNvPr id="64" name="TextBox 63"/>
          <p:cNvSpPr txBox="1"/>
          <p:nvPr/>
        </p:nvSpPr>
        <p:spPr>
          <a:xfrm>
            <a:off x="1270750" y="2624325"/>
            <a:ext cx="1205479" cy="646331"/>
          </a:xfrm>
          <a:prstGeom prst="rect">
            <a:avLst/>
          </a:prstGeom>
          <a:noFill/>
        </p:spPr>
        <p:txBody>
          <a:bodyPr wrap="square" rtlCol="0">
            <a:spAutoFit/>
          </a:bodyPr>
          <a:lstStyle/>
          <a:p>
            <a:r>
              <a:rPr lang="en-GB" b="1" dirty="0">
                <a:solidFill>
                  <a:srgbClr val="00B050"/>
                </a:solidFill>
              </a:rPr>
              <a:t>Managed trade-offs</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88427" y="2495269"/>
            <a:ext cx="2038117" cy="951571"/>
          </a:xfrm>
          <a:prstGeom prst="rect">
            <a:avLst/>
          </a:prstGeom>
        </p:spPr>
      </p:pic>
      <p:sp>
        <p:nvSpPr>
          <p:cNvPr id="34" name="Title 1"/>
          <p:cNvSpPr txBox="1">
            <a:spLocks/>
          </p:cNvSpPr>
          <p:nvPr/>
        </p:nvSpPr>
        <p:spPr>
          <a:xfrm>
            <a:off x="740585" y="19472"/>
            <a:ext cx="9985113" cy="8991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OUR VISION</a:t>
            </a:r>
          </a:p>
        </p:txBody>
      </p:sp>
      <p:sp>
        <p:nvSpPr>
          <p:cNvPr id="2" name="Isosceles Triangle 1"/>
          <p:cNvSpPr/>
          <p:nvPr/>
        </p:nvSpPr>
        <p:spPr>
          <a:xfrm>
            <a:off x="630145" y="1852718"/>
            <a:ext cx="2423932" cy="1732426"/>
          </a:xfrm>
          <a:prstGeom prst="triangle">
            <a:avLst/>
          </a:prstGeom>
          <a:noFill/>
          <a:ln w="2540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9448" y="3279137"/>
            <a:ext cx="1100693" cy="1095801"/>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22930" y="3325596"/>
            <a:ext cx="1100693" cy="1095801"/>
          </a:xfrm>
          <a:prstGeom prst="rect">
            <a:avLst/>
          </a:prstGeom>
        </p:spPr>
      </p:pic>
      <p:pic>
        <p:nvPicPr>
          <p:cNvPr id="4" name="Content Placeholder 3"/>
          <p:cNvPicPr>
            <a:picLocks noGrp="1" noChangeAspect="1"/>
          </p:cNvPicPr>
          <p:nvPr>
            <p:ph idx="1"/>
          </p:nvPr>
        </p:nvPicPr>
        <p:blipFill>
          <a:blip r:embed="rId6" cstate="email">
            <a:extLst>
              <a:ext uri="{28A0092B-C50C-407E-A947-70E740481C1C}">
                <a14:useLocalDpi xmlns:a14="http://schemas.microsoft.com/office/drawing/2010/main"/>
              </a:ext>
            </a:extLst>
          </a:blip>
          <a:stretch>
            <a:fillRect/>
          </a:stretch>
        </p:blipFill>
        <p:spPr>
          <a:xfrm>
            <a:off x="1318490" y="1011744"/>
            <a:ext cx="1100693" cy="1095801"/>
          </a:xfrm>
        </p:spPr>
      </p:pic>
      <p:cxnSp>
        <p:nvCxnSpPr>
          <p:cNvPr id="10" name="Straight Arrow Connector 9"/>
          <p:cNvCxnSpPr/>
          <p:nvPr/>
        </p:nvCxnSpPr>
        <p:spPr>
          <a:xfrm flipH="1">
            <a:off x="3083864" y="2470245"/>
            <a:ext cx="1146942" cy="154080"/>
          </a:xfrm>
          <a:prstGeom prst="straightConnector1">
            <a:avLst/>
          </a:prstGeom>
          <a:ln w="76200">
            <a:solidFill>
              <a:srgbClr val="00B050"/>
            </a:solidFill>
            <a:prstDash val="solid"/>
            <a:headEnd w="lg" len="med"/>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6199486" y="5493675"/>
            <a:ext cx="2580451" cy="14088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B050"/>
                </a:solidFill>
              </a:rPr>
              <a:t>More effective and equitable investments and practices based on informed assumption</a:t>
            </a:r>
          </a:p>
        </p:txBody>
      </p:sp>
      <p:grpSp>
        <p:nvGrpSpPr>
          <p:cNvPr id="9" name="Group 8"/>
          <p:cNvGrpSpPr/>
          <p:nvPr/>
        </p:nvGrpSpPr>
        <p:grpSpPr>
          <a:xfrm>
            <a:off x="4549434" y="2794610"/>
            <a:ext cx="4153698" cy="1121914"/>
            <a:chOff x="2251881" y="5133171"/>
            <a:chExt cx="4153698" cy="1121914"/>
          </a:xfrm>
        </p:grpSpPr>
        <p:sp>
          <p:nvSpPr>
            <p:cNvPr id="12" name="Rectangle 11"/>
            <p:cNvSpPr/>
            <p:nvPr/>
          </p:nvSpPr>
          <p:spPr>
            <a:xfrm>
              <a:off x="3725803" y="5133171"/>
              <a:ext cx="1340807" cy="11162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Researchers</a:t>
              </a:r>
              <a:endParaRPr lang="en-GB" dirty="0"/>
            </a:p>
          </p:txBody>
        </p:sp>
        <p:sp>
          <p:nvSpPr>
            <p:cNvPr id="25" name="Rectangle 24"/>
            <p:cNvSpPr/>
            <p:nvPr/>
          </p:nvSpPr>
          <p:spPr>
            <a:xfrm>
              <a:off x="5068448" y="5138808"/>
              <a:ext cx="1337131" cy="111627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Research users</a:t>
              </a:r>
            </a:p>
          </p:txBody>
        </p:sp>
        <p:cxnSp>
          <p:nvCxnSpPr>
            <p:cNvPr id="45" name="Curved Connector 44"/>
            <p:cNvCxnSpPr>
              <a:stCxn id="12" idx="0"/>
              <a:endCxn id="25" idx="0"/>
            </p:cNvCxnSpPr>
            <p:nvPr/>
          </p:nvCxnSpPr>
          <p:spPr>
            <a:xfrm rot="16200000" flipH="1">
              <a:off x="5063791" y="4465586"/>
              <a:ext cx="5637" cy="1340807"/>
            </a:xfrm>
            <a:prstGeom prst="curvedConnector3">
              <a:avLst>
                <a:gd name="adj1" fmla="val -4487919"/>
              </a:avLst>
            </a:prstGeom>
            <a:ln w="76200">
              <a:solidFill>
                <a:srgbClr val="00B050"/>
              </a:solidFill>
              <a:prstDash val="solid"/>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53" name="Curved Connector 52"/>
            <p:cNvCxnSpPr>
              <a:stCxn id="25" idx="2"/>
              <a:endCxn id="12" idx="2"/>
            </p:cNvCxnSpPr>
            <p:nvPr/>
          </p:nvCxnSpPr>
          <p:spPr>
            <a:xfrm rot="5400000" flipH="1">
              <a:off x="5063792" y="5581863"/>
              <a:ext cx="5637" cy="1340807"/>
            </a:xfrm>
            <a:prstGeom prst="curvedConnector3">
              <a:avLst>
                <a:gd name="adj1" fmla="val -4055349"/>
              </a:avLst>
            </a:prstGeom>
            <a:ln w="76200">
              <a:solidFill>
                <a:srgbClr val="00B050"/>
              </a:solidFill>
              <a:prstDash val="solid"/>
              <a:headEnd w="lg" len="med"/>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251881" y="5229644"/>
              <a:ext cx="1490085" cy="923330"/>
            </a:xfrm>
            <a:prstGeom prst="rect">
              <a:avLst/>
            </a:prstGeom>
            <a:noFill/>
          </p:spPr>
          <p:txBody>
            <a:bodyPr wrap="square" rtlCol="0">
              <a:spAutoFit/>
            </a:bodyPr>
            <a:lstStyle/>
            <a:p>
              <a:pPr algn="r"/>
              <a:r>
                <a:rPr lang="en-GB" b="1" dirty="0">
                  <a:solidFill>
                    <a:srgbClr val="00B050"/>
                  </a:solidFill>
                </a:rPr>
                <a:t>Effective  co-creation of knowledge</a:t>
              </a:r>
            </a:p>
          </p:txBody>
        </p:sp>
      </p:grpSp>
      <p:sp>
        <p:nvSpPr>
          <p:cNvPr id="19" name="Oval 18"/>
          <p:cNvSpPr/>
          <p:nvPr/>
        </p:nvSpPr>
        <p:spPr>
          <a:xfrm>
            <a:off x="4451116" y="1710635"/>
            <a:ext cx="4502540" cy="3298093"/>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val 19"/>
          <p:cNvSpPr/>
          <p:nvPr/>
        </p:nvSpPr>
        <p:spPr>
          <a:xfrm>
            <a:off x="3942510" y="4140565"/>
            <a:ext cx="2077837" cy="9163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Enhanced Relationships</a:t>
            </a:r>
          </a:p>
        </p:txBody>
      </p:sp>
      <p:sp>
        <p:nvSpPr>
          <p:cNvPr id="21" name="Oval 20"/>
          <p:cNvSpPr/>
          <p:nvPr/>
        </p:nvSpPr>
        <p:spPr>
          <a:xfrm>
            <a:off x="7489711" y="4256554"/>
            <a:ext cx="2138800" cy="87166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Enhanced Research Capacity</a:t>
            </a:r>
          </a:p>
        </p:txBody>
      </p:sp>
      <p:sp>
        <p:nvSpPr>
          <p:cNvPr id="22" name="Oval 21"/>
          <p:cNvSpPr/>
          <p:nvPr/>
        </p:nvSpPr>
        <p:spPr>
          <a:xfrm>
            <a:off x="5570479" y="1138534"/>
            <a:ext cx="2263814" cy="87201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Enhanced Knowledge</a:t>
            </a:r>
          </a:p>
        </p:txBody>
      </p:sp>
      <p:cxnSp>
        <p:nvCxnSpPr>
          <p:cNvPr id="35" name="Straight Arrow Connector 34"/>
          <p:cNvCxnSpPr/>
          <p:nvPr/>
        </p:nvCxnSpPr>
        <p:spPr>
          <a:xfrm flipV="1">
            <a:off x="8779937" y="4844955"/>
            <a:ext cx="1333054" cy="1142298"/>
          </a:xfrm>
          <a:prstGeom prst="straightConnector1">
            <a:avLst/>
          </a:prstGeom>
          <a:ln w="76200">
            <a:solidFill>
              <a:srgbClr val="00B050"/>
            </a:solidFill>
            <a:prstDash val="solid"/>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868836" y="4412455"/>
            <a:ext cx="4156932" cy="1961049"/>
          </a:xfrm>
          <a:prstGeom prst="straightConnector1">
            <a:avLst/>
          </a:prstGeom>
          <a:ln w="76200">
            <a:solidFill>
              <a:srgbClr val="00B050"/>
            </a:solidFill>
            <a:prstDash val="solid"/>
            <a:headEnd w="lg"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98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4" grpId="0"/>
      <p:bldP spid="2" grpId="0" animBg="1"/>
      <p:bldP spid="36" grpId="0"/>
      <p:bldP spid="19"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0277" y="761756"/>
            <a:ext cx="10515600" cy="4351338"/>
          </a:xfrm>
        </p:spPr>
        <p:txBody>
          <a:bodyPr/>
          <a:lstStyle/>
          <a:p>
            <a:endParaRPr lang="en-GB" dirty="0"/>
          </a:p>
          <a:p>
            <a:endParaRPr lang="en-GB" dirty="0"/>
          </a:p>
          <a:p>
            <a:endParaRPr lang="en-GB" dirty="0"/>
          </a:p>
          <a:p>
            <a:pPr marL="0" indent="0" algn="ctr">
              <a:buNone/>
            </a:pPr>
            <a:r>
              <a:rPr lang="en-GB" sz="7200" dirty="0"/>
              <a:t>THANK YOU!</a:t>
            </a:r>
          </a:p>
        </p:txBody>
      </p:sp>
    </p:spTree>
    <p:extLst>
      <p:ext uri="{BB962C8B-B14F-4D97-AF65-F5344CB8AC3E}">
        <p14:creationId xmlns:p14="http://schemas.microsoft.com/office/powerpoint/2010/main" val="2667296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08" y="145318"/>
            <a:ext cx="10515600" cy="1024059"/>
          </a:xfrm>
        </p:spPr>
        <p:txBody>
          <a:bodyPr>
            <a:normAutofit/>
          </a:bodyPr>
          <a:lstStyle/>
          <a:p>
            <a:r>
              <a:rPr lang="en-GB" sz="3600" b="1" dirty="0"/>
              <a:t>Project Overview </a:t>
            </a:r>
            <a:endParaRPr lang="en-GB" sz="3600" dirty="0"/>
          </a:p>
        </p:txBody>
      </p:sp>
      <p:sp>
        <p:nvSpPr>
          <p:cNvPr id="3" name="Content Placeholder 2"/>
          <p:cNvSpPr>
            <a:spLocks noGrp="1"/>
          </p:cNvSpPr>
          <p:nvPr>
            <p:ph idx="1"/>
          </p:nvPr>
        </p:nvSpPr>
        <p:spPr>
          <a:xfrm>
            <a:off x="345831" y="1218955"/>
            <a:ext cx="10987454" cy="5049960"/>
          </a:xfrm>
        </p:spPr>
        <p:txBody>
          <a:bodyPr>
            <a:normAutofit fontScale="55000" lnSpcReduction="20000"/>
          </a:bodyPr>
          <a:lstStyle/>
          <a:p>
            <a:pPr marL="0" indent="0">
              <a:spcBef>
                <a:spcPts val="600"/>
              </a:spcBef>
              <a:spcAft>
                <a:spcPts val="600"/>
              </a:spcAft>
              <a:buNone/>
            </a:pPr>
            <a:r>
              <a:rPr lang="en-GB" sz="5900" dirty="0"/>
              <a:t>Our project will work in three countries </a:t>
            </a:r>
          </a:p>
          <a:p>
            <a:pPr lvl="1">
              <a:spcBef>
                <a:spcPts val="600"/>
              </a:spcBef>
              <a:spcAft>
                <a:spcPts val="600"/>
              </a:spcAft>
              <a:buFont typeface="Wingdings" pitchFamily="2" charset="2"/>
              <a:buChar char="ü"/>
            </a:pPr>
            <a:r>
              <a:rPr lang="en-GB" sz="5900" dirty="0"/>
              <a:t> Ethiopia, </a:t>
            </a:r>
          </a:p>
          <a:p>
            <a:pPr lvl="1">
              <a:spcBef>
                <a:spcPts val="600"/>
              </a:spcBef>
              <a:spcAft>
                <a:spcPts val="600"/>
              </a:spcAft>
              <a:buFont typeface="Wingdings" pitchFamily="2" charset="2"/>
              <a:buChar char="ü"/>
            </a:pPr>
            <a:r>
              <a:rPr lang="en-GB" sz="5900" dirty="0"/>
              <a:t> Ghana and </a:t>
            </a:r>
          </a:p>
          <a:p>
            <a:pPr lvl="1">
              <a:spcBef>
                <a:spcPts val="600"/>
              </a:spcBef>
              <a:spcAft>
                <a:spcPts val="600"/>
              </a:spcAft>
              <a:buFont typeface="Wingdings" pitchFamily="2" charset="2"/>
              <a:buChar char="ü"/>
            </a:pPr>
            <a:r>
              <a:rPr lang="en-GB" sz="5900" dirty="0"/>
              <a:t> Zambia </a:t>
            </a:r>
          </a:p>
          <a:p>
            <a:pPr marL="457200" lvl="1" indent="0">
              <a:spcBef>
                <a:spcPts val="600"/>
              </a:spcBef>
              <a:spcAft>
                <a:spcPts val="600"/>
              </a:spcAft>
              <a:buNone/>
            </a:pPr>
            <a:endParaRPr lang="en-GB" sz="5900" dirty="0"/>
          </a:p>
          <a:p>
            <a:pPr>
              <a:spcBef>
                <a:spcPts val="600"/>
              </a:spcBef>
              <a:spcAft>
                <a:spcPts val="600"/>
              </a:spcAft>
              <a:buFont typeface="Wingdings" pitchFamily="2" charset="2"/>
              <a:buChar char="v"/>
            </a:pPr>
            <a:r>
              <a:rPr lang="en-GB" sz="5900" dirty="0"/>
              <a:t> 51 months : 1 October 2017 – 31 December 2021</a:t>
            </a:r>
          </a:p>
          <a:p>
            <a:pPr>
              <a:spcBef>
                <a:spcPts val="600"/>
              </a:spcBef>
              <a:spcAft>
                <a:spcPts val="600"/>
              </a:spcAft>
              <a:buFont typeface="Wingdings" pitchFamily="2" charset="2"/>
              <a:buChar char="v"/>
            </a:pPr>
            <a:endParaRPr lang="en-GB" sz="5900" dirty="0"/>
          </a:p>
          <a:p>
            <a:pPr>
              <a:spcBef>
                <a:spcPts val="600"/>
              </a:spcBef>
              <a:spcAft>
                <a:spcPts val="600"/>
              </a:spcAft>
              <a:buFont typeface="Wingdings" pitchFamily="2" charset="2"/>
              <a:buChar char="ü"/>
            </a:pPr>
            <a:r>
              <a:rPr lang="en-GB" sz="5900" dirty="0"/>
              <a:t> 10 partners – 4 in SSA, 6 in UK </a:t>
            </a:r>
          </a:p>
          <a:p>
            <a:pPr marL="0" indent="0">
              <a:spcBef>
                <a:spcPts val="600"/>
              </a:spcBef>
              <a:spcAft>
                <a:spcPts val="600"/>
              </a:spcAft>
              <a:buNone/>
            </a:pPr>
            <a:endParaRPr lang="en-GB" sz="5900" dirty="0"/>
          </a:p>
          <a:p>
            <a:pPr>
              <a:spcBef>
                <a:spcPts val="600"/>
              </a:spcBef>
              <a:spcAft>
                <a:spcPts val="600"/>
              </a:spcAft>
              <a:buFont typeface="Wingdings" pitchFamily="2" charset="2"/>
              <a:buChar char="ü"/>
            </a:pPr>
            <a:r>
              <a:rPr lang="en-GB" sz="5900" dirty="0"/>
              <a:t> Total FEC GBP </a:t>
            </a:r>
            <a:r>
              <a:rPr lang="en-GB" sz="5900" b="1" dirty="0"/>
              <a:t>6,406,975</a:t>
            </a:r>
          </a:p>
          <a:p>
            <a:pPr>
              <a:buFont typeface="Wingdings" pitchFamily="2" charset="2"/>
              <a:buChar char="ü"/>
            </a:pPr>
            <a:endParaRPr lang="en-GB" b="1" dirty="0"/>
          </a:p>
          <a:p>
            <a:endParaRPr lang="en-GB" dirty="0"/>
          </a:p>
        </p:txBody>
      </p:sp>
    </p:spTree>
    <p:extLst>
      <p:ext uri="{BB962C8B-B14F-4D97-AF65-F5344CB8AC3E}">
        <p14:creationId xmlns:p14="http://schemas.microsoft.com/office/powerpoint/2010/main" val="182433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Project Overview </a:t>
            </a:r>
            <a:endParaRPr lang="en-GB" dirty="0"/>
          </a:p>
        </p:txBody>
      </p:sp>
      <p:sp>
        <p:nvSpPr>
          <p:cNvPr id="3" name="Content Placeholder 2"/>
          <p:cNvSpPr>
            <a:spLocks noGrp="1"/>
          </p:cNvSpPr>
          <p:nvPr>
            <p:ph idx="1"/>
          </p:nvPr>
        </p:nvSpPr>
        <p:spPr/>
        <p:txBody>
          <a:bodyPr/>
          <a:lstStyle/>
          <a:p>
            <a:pPr>
              <a:spcBef>
                <a:spcPts val="600"/>
              </a:spcBef>
              <a:spcAft>
                <a:spcPts val="600"/>
              </a:spcAft>
              <a:buFont typeface="Wingdings" pitchFamily="2" charset="2"/>
              <a:buChar char="ü"/>
            </a:pPr>
            <a:r>
              <a:rPr lang="en-GB" sz="3100" dirty="0"/>
              <a:t> The project will work on the interconnections between three key Sustainable Development Goals (SDGs)</a:t>
            </a:r>
            <a:endParaRPr lang="en-GB" sz="3100" b="1" dirty="0"/>
          </a:p>
          <a:p>
            <a:pPr>
              <a:spcBef>
                <a:spcPts val="600"/>
              </a:spcBef>
              <a:spcAft>
                <a:spcPts val="600"/>
              </a:spcAft>
              <a:buFont typeface="Wingdings" pitchFamily="2" charset="2"/>
              <a:buChar char="ü"/>
            </a:pPr>
            <a:endParaRPr lang="en-GB" sz="3100" b="1" dirty="0"/>
          </a:p>
          <a:p>
            <a:pPr>
              <a:buFont typeface="Wingdings" pitchFamily="2" charset="2"/>
              <a:buChar char="ü"/>
            </a:pPr>
            <a:r>
              <a:rPr lang="en-GB" sz="3200" dirty="0"/>
              <a:t> SDGs has interactions with others, which </a:t>
            </a:r>
            <a:r>
              <a:rPr lang="en-GB" sz="3200" b="1" dirty="0"/>
              <a:t>can take the shape of trade-offs and synergies </a:t>
            </a:r>
          </a:p>
          <a:p>
            <a:pPr marL="0" indent="0">
              <a:buNone/>
            </a:pPr>
            <a:endParaRPr lang="en-GB" sz="3200" b="1" dirty="0"/>
          </a:p>
          <a:p>
            <a:pPr marL="0" indent="0">
              <a:spcBef>
                <a:spcPts val="600"/>
              </a:spcBef>
              <a:spcAft>
                <a:spcPts val="600"/>
              </a:spcAft>
              <a:buNone/>
            </a:pPr>
            <a:endParaRPr lang="en-GB" sz="3100" dirty="0"/>
          </a:p>
          <a:p>
            <a:endParaRPr lang="en-GB" dirty="0"/>
          </a:p>
        </p:txBody>
      </p:sp>
    </p:spTree>
    <p:extLst>
      <p:ext uri="{BB962C8B-B14F-4D97-AF65-F5344CB8AC3E}">
        <p14:creationId xmlns:p14="http://schemas.microsoft.com/office/powerpoint/2010/main" val="3949318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Left-Right Arrow 35"/>
          <p:cNvSpPr/>
          <p:nvPr/>
        </p:nvSpPr>
        <p:spPr>
          <a:xfrm>
            <a:off x="4884397" y="4737317"/>
            <a:ext cx="2295524" cy="903653"/>
          </a:xfrm>
          <a:prstGeom prst="lef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5036796" y="1231835"/>
            <a:ext cx="2143125" cy="2133600"/>
          </a:xfrm>
        </p:spPr>
      </p:pic>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12837" y="4136358"/>
            <a:ext cx="2143125" cy="21336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61520" y="4122344"/>
            <a:ext cx="2143125" cy="2133600"/>
          </a:xfrm>
          <a:prstGeom prst="rect">
            <a:avLst/>
          </a:prstGeom>
        </p:spPr>
      </p:pic>
      <p:sp>
        <p:nvSpPr>
          <p:cNvPr id="12" name="Title 1"/>
          <p:cNvSpPr txBox="1">
            <a:spLocks/>
          </p:cNvSpPr>
          <p:nvPr/>
        </p:nvSpPr>
        <p:spPr>
          <a:xfrm>
            <a:off x="1184267" y="172493"/>
            <a:ext cx="9985113" cy="80169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500" b="1" dirty="0"/>
              <a:t>The</a:t>
            </a:r>
            <a:r>
              <a:rPr lang="en-GB" b="1" dirty="0">
                <a:solidFill>
                  <a:schemeClr val="accent1"/>
                </a:solidFill>
                <a:latin typeface="+mn-lt"/>
              </a:rPr>
              <a:t> </a:t>
            </a:r>
            <a:r>
              <a:rPr lang="en-GB" sz="4500" b="1" dirty="0"/>
              <a:t>Challenge</a:t>
            </a:r>
          </a:p>
        </p:txBody>
      </p:sp>
      <p:sp>
        <p:nvSpPr>
          <p:cNvPr id="13" name="Left-Right Arrow 12"/>
          <p:cNvSpPr/>
          <p:nvPr/>
        </p:nvSpPr>
        <p:spPr>
          <a:xfrm rot="19043651" flipH="1">
            <a:off x="2964065" y="2866411"/>
            <a:ext cx="1807701" cy="903653"/>
          </a:xfrm>
          <a:prstGeom prst="lef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Left-Right Arrow 16"/>
          <p:cNvSpPr/>
          <p:nvPr/>
        </p:nvSpPr>
        <p:spPr>
          <a:xfrm rot="2556349">
            <a:off x="7399594" y="2866412"/>
            <a:ext cx="1807701" cy="903653"/>
          </a:xfrm>
          <a:prstGeom prst="lef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5008728" y="3508786"/>
            <a:ext cx="2634018" cy="369332"/>
          </a:xfrm>
          <a:prstGeom prst="rect">
            <a:avLst/>
          </a:prstGeom>
          <a:noFill/>
        </p:spPr>
        <p:txBody>
          <a:bodyPr wrap="square" rtlCol="0">
            <a:spAutoFit/>
          </a:bodyPr>
          <a:lstStyle/>
          <a:p>
            <a:r>
              <a:rPr lang="en-GB" b="1" dirty="0">
                <a:solidFill>
                  <a:schemeClr val="accent2">
                    <a:lumMod val="75000"/>
                  </a:schemeClr>
                </a:solidFill>
              </a:rPr>
              <a:t>Tripling Food Demand </a:t>
            </a:r>
          </a:p>
        </p:txBody>
      </p:sp>
      <p:sp>
        <p:nvSpPr>
          <p:cNvPr id="3" name="Rectangle 2"/>
          <p:cNvSpPr/>
          <p:nvPr/>
        </p:nvSpPr>
        <p:spPr>
          <a:xfrm>
            <a:off x="292882" y="974184"/>
            <a:ext cx="3646071" cy="1661993"/>
          </a:xfrm>
          <a:prstGeom prst="rect">
            <a:avLst/>
          </a:prstGeom>
        </p:spPr>
        <p:txBody>
          <a:bodyPr wrap="square">
            <a:spAutoFit/>
          </a:bodyPr>
          <a:lstStyle/>
          <a:p>
            <a:r>
              <a:rPr lang="en-GB" sz="2800" b="1" dirty="0"/>
              <a:t>Special challenge in Africa – tripling food demand!!! 2010-2050</a:t>
            </a:r>
          </a:p>
          <a:p>
            <a:endParaRPr lang="en-GB" dirty="0"/>
          </a:p>
        </p:txBody>
      </p:sp>
    </p:spTree>
    <p:extLst>
      <p:ext uri="{BB962C8B-B14F-4D97-AF65-F5344CB8AC3E}">
        <p14:creationId xmlns:p14="http://schemas.microsoft.com/office/powerpoint/2010/main" val="152037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3"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4770" y="946394"/>
            <a:ext cx="10515600" cy="4351338"/>
          </a:xfrm>
        </p:spPr>
        <p:txBody>
          <a:bodyPr/>
          <a:lstStyle/>
          <a:p>
            <a:endParaRPr lang="en-GB" b="1" dirty="0"/>
          </a:p>
          <a:p>
            <a:pPr marL="0" indent="0">
              <a:buNone/>
            </a:pPr>
            <a:r>
              <a:rPr lang="en-GB" sz="3200" b="1" dirty="0"/>
              <a:t>Special challenge in Africa – tripling food demand!!! 2010-2050</a:t>
            </a:r>
          </a:p>
          <a:p>
            <a:endParaRPr lang="en-GB" sz="3200" b="1" dirty="0"/>
          </a:p>
          <a:p>
            <a:pPr>
              <a:buFont typeface="Wingdings" pitchFamily="2" charset="2"/>
              <a:buChar char="v"/>
            </a:pPr>
            <a:r>
              <a:rPr lang="en-GB" sz="3200" b="1" dirty="0"/>
              <a:t>How agriculture should develop to achieve food security in the context of rapidly growing demand for food (150% by 2050)?</a:t>
            </a:r>
          </a:p>
          <a:p>
            <a:pPr>
              <a:buFont typeface="Wingdings" pitchFamily="2" charset="2"/>
              <a:buChar char="v"/>
            </a:pPr>
            <a:endParaRPr lang="en-GB" sz="3200" dirty="0"/>
          </a:p>
        </p:txBody>
      </p:sp>
    </p:spTree>
    <p:extLst>
      <p:ext uri="{BB962C8B-B14F-4D97-AF65-F5344CB8AC3E}">
        <p14:creationId xmlns:p14="http://schemas.microsoft.com/office/powerpoint/2010/main" val="1230835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0676" y="796925"/>
            <a:ext cx="7455877" cy="526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7666892" y="1263804"/>
            <a:ext cx="4079631" cy="2831544"/>
          </a:xfrm>
          <a:prstGeom prst="rect">
            <a:avLst/>
          </a:prstGeom>
        </p:spPr>
        <p:txBody>
          <a:bodyPr wrap="square">
            <a:spAutoFit/>
          </a:bodyPr>
          <a:lstStyle/>
          <a:p>
            <a:pPr marL="285750" indent="-285750">
              <a:spcBef>
                <a:spcPts val="600"/>
              </a:spcBef>
              <a:spcAft>
                <a:spcPts val="600"/>
              </a:spcAft>
              <a:buFont typeface="Wingdings" pitchFamily="2" charset="2"/>
              <a:buChar char="ü"/>
            </a:pPr>
            <a:r>
              <a:rPr lang="en-US" sz="2400" dirty="0"/>
              <a:t>Domestic cereal production increased by </a:t>
            </a:r>
            <a:r>
              <a:rPr lang="en-US" sz="2400" b="1" dirty="0"/>
              <a:t>349%</a:t>
            </a:r>
            <a:r>
              <a:rPr lang="en-US" sz="2400" dirty="0"/>
              <a:t>  </a:t>
            </a:r>
          </a:p>
          <a:p>
            <a:pPr marL="285750" indent="-285750">
              <a:spcBef>
                <a:spcPts val="600"/>
              </a:spcBef>
              <a:spcAft>
                <a:spcPts val="600"/>
              </a:spcAft>
              <a:buFont typeface="Wingdings" pitchFamily="2" charset="2"/>
              <a:buChar char="ü"/>
            </a:pPr>
            <a:r>
              <a:rPr lang="en-US" sz="2400" dirty="0"/>
              <a:t>This was achieved through a remarkable 139% increase in crop yields and an </a:t>
            </a:r>
            <a:r>
              <a:rPr lang="en-US" sz="2400" b="1" dirty="0"/>
              <a:t>88%  </a:t>
            </a:r>
            <a:r>
              <a:rPr lang="en-US" sz="2400" dirty="0"/>
              <a:t>increase in the </a:t>
            </a:r>
            <a:r>
              <a:rPr lang="en-US" sz="2400" b="1" dirty="0"/>
              <a:t>production area </a:t>
            </a:r>
            <a:endParaRPr lang="en-GB" sz="2400" b="1" dirty="0"/>
          </a:p>
        </p:txBody>
      </p:sp>
      <p:sp>
        <p:nvSpPr>
          <p:cNvPr id="4" name="TextBox 3">
            <a:extLst>
              <a:ext uri="{FF2B5EF4-FFF2-40B4-BE49-F238E27FC236}">
                <a16:creationId xmlns:a16="http://schemas.microsoft.com/office/drawing/2014/main" id="{58E7A04B-237C-4AAA-9B74-495D1A1CD224}"/>
              </a:ext>
            </a:extLst>
          </p:cNvPr>
          <p:cNvSpPr txBox="1"/>
          <p:nvPr/>
        </p:nvSpPr>
        <p:spPr>
          <a:xfrm>
            <a:off x="89000" y="6023906"/>
            <a:ext cx="12192000" cy="646331"/>
          </a:xfrm>
          <a:prstGeom prst="rect">
            <a:avLst/>
          </a:prstGeom>
          <a:noFill/>
        </p:spPr>
        <p:txBody>
          <a:bodyPr wrap="square" rtlCol="0">
            <a:spAutoFit/>
          </a:bodyPr>
          <a:lstStyle/>
          <a:p>
            <a:r>
              <a:rPr lang="en-GB" dirty="0"/>
              <a:t>Franks, P et al. (2017) Reconciling forest conservation with food production in sub-Saharan Africa: case studies from Ethiopia, Ghana and Tanzania. IIED Research Report, London. http://pubs.iied.org/17605IIED</a:t>
            </a:r>
          </a:p>
        </p:txBody>
      </p:sp>
      <p:sp>
        <p:nvSpPr>
          <p:cNvPr id="5" name="Title 1"/>
          <p:cNvSpPr txBox="1">
            <a:spLocks/>
          </p:cNvSpPr>
          <p:nvPr/>
        </p:nvSpPr>
        <p:spPr>
          <a:xfrm>
            <a:off x="718274" y="102154"/>
            <a:ext cx="9985113" cy="80169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The Challenge – Ethiopia </a:t>
            </a:r>
          </a:p>
        </p:txBody>
      </p:sp>
    </p:spTree>
    <p:extLst>
      <p:ext uri="{BB962C8B-B14F-4D97-AF65-F5344CB8AC3E}">
        <p14:creationId xmlns:p14="http://schemas.microsoft.com/office/powerpoint/2010/main" val="685031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61" y="110148"/>
            <a:ext cx="10515600" cy="900967"/>
          </a:xfrm>
        </p:spPr>
        <p:txBody>
          <a:bodyPr/>
          <a:lstStyle/>
          <a:p>
            <a:pPr algn="ctr"/>
            <a:r>
              <a:rPr lang="en-GB" sz="4300" b="1" dirty="0"/>
              <a:t>The</a:t>
            </a:r>
            <a:r>
              <a:rPr lang="en-GB" b="1" dirty="0">
                <a:solidFill>
                  <a:schemeClr val="accent1"/>
                </a:solidFill>
              </a:rPr>
              <a:t> </a:t>
            </a:r>
            <a:r>
              <a:rPr lang="en-GB" sz="4300" b="1" dirty="0"/>
              <a:t>Challenge – Ethiopia </a:t>
            </a:r>
          </a:p>
        </p:txBody>
      </p:sp>
      <p:sp>
        <p:nvSpPr>
          <p:cNvPr id="3" name="Content Placeholder 2"/>
          <p:cNvSpPr>
            <a:spLocks noGrp="1"/>
          </p:cNvSpPr>
          <p:nvPr>
            <p:ph idx="1"/>
          </p:nvPr>
        </p:nvSpPr>
        <p:spPr>
          <a:xfrm>
            <a:off x="266700" y="1421178"/>
            <a:ext cx="11084170" cy="4346575"/>
          </a:xfrm>
        </p:spPr>
        <p:txBody>
          <a:bodyPr>
            <a:normAutofit/>
          </a:bodyPr>
          <a:lstStyle/>
          <a:p>
            <a:pPr>
              <a:buFont typeface="Wingdings" pitchFamily="2" charset="2"/>
              <a:buChar char="ü"/>
            </a:pPr>
            <a:r>
              <a:rPr lang="en-US" dirty="0"/>
              <a:t> The CRGE strategy identified </a:t>
            </a:r>
            <a:r>
              <a:rPr lang="en-US" b="1" dirty="0"/>
              <a:t>significant trade-offs between increasing crop production and forest conservation</a:t>
            </a:r>
            <a:r>
              <a:rPr lang="en-US" dirty="0"/>
              <a:t>: </a:t>
            </a:r>
          </a:p>
          <a:p>
            <a:pPr>
              <a:buFont typeface="Wingdings" pitchFamily="2" charset="2"/>
              <a:buChar char="ü"/>
            </a:pPr>
            <a:r>
              <a:rPr lang="en-US" dirty="0"/>
              <a:t>According to Ethiopia’s CRGE strategy, </a:t>
            </a:r>
          </a:p>
          <a:p>
            <a:pPr lvl="1">
              <a:buFont typeface="Wingdings" pitchFamily="2" charset="2"/>
              <a:buChar char="Ø"/>
            </a:pPr>
            <a:r>
              <a:rPr lang="en-US" sz="2800" b="1" dirty="0"/>
              <a:t> Agricultural land will need to expand by 3.9% per year</a:t>
            </a:r>
            <a:r>
              <a:rPr lang="en-US" sz="2800" dirty="0"/>
              <a:t> in order to achieve the growth targets set for the agriculture sector from 2010 to 2030.</a:t>
            </a:r>
          </a:p>
          <a:p>
            <a:pPr lvl="1">
              <a:buFont typeface="Wingdings" pitchFamily="2" charset="2"/>
              <a:buChar char="Ø"/>
            </a:pPr>
            <a:r>
              <a:rPr lang="en-US" sz="2800" dirty="0"/>
              <a:t> Under a BAU scenario, total cropland is projected to increase by </a:t>
            </a:r>
            <a:r>
              <a:rPr lang="en-US" sz="2800" b="1" dirty="0"/>
              <a:t>14.4 million hectares by 2030</a:t>
            </a:r>
            <a:r>
              <a:rPr lang="en-US" sz="2800" dirty="0"/>
              <a:t>, </a:t>
            </a:r>
          </a:p>
          <a:p>
            <a:pPr lvl="1">
              <a:buFont typeface="Wingdings" pitchFamily="2" charset="2"/>
              <a:buChar char="Ø"/>
            </a:pPr>
            <a:r>
              <a:rPr lang="en-US" sz="2800" dirty="0"/>
              <a:t> 55% of this agricultural land will be converted from forests (GoE, 2011).</a:t>
            </a:r>
          </a:p>
          <a:p>
            <a:pPr marL="457200" lvl="1" indent="0">
              <a:buNone/>
            </a:pPr>
            <a:endParaRPr lang="en-US" sz="2800" dirty="0"/>
          </a:p>
          <a:p>
            <a:pPr marL="0" indent="0">
              <a:buNone/>
            </a:pPr>
            <a:endParaRPr lang="en-GB" dirty="0"/>
          </a:p>
        </p:txBody>
      </p:sp>
    </p:spTree>
    <p:extLst>
      <p:ext uri="{BB962C8B-B14F-4D97-AF65-F5344CB8AC3E}">
        <p14:creationId xmlns:p14="http://schemas.microsoft.com/office/powerpoint/2010/main" val="229571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184267" y="172493"/>
            <a:ext cx="9985113" cy="80169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The</a:t>
            </a:r>
            <a:r>
              <a:rPr lang="en-GB" b="1" dirty="0">
                <a:solidFill>
                  <a:schemeClr val="accent1"/>
                </a:solidFill>
                <a:latin typeface="+mn-lt"/>
              </a:rPr>
              <a:t> </a:t>
            </a:r>
            <a:r>
              <a:rPr lang="en-GB" b="1" dirty="0"/>
              <a:t>Challenge</a:t>
            </a:r>
          </a:p>
        </p:txBody>
      </p:sp>
      <p:sp>
        <p:nvSpPr>
          <p:cNvPr id="6" name="Content Placeholder 2">
            <a:extLst>
              <a:ext uri="{FF2B5EF4-FFF2-40B4-BE49-F238E27FC236}">
                <a16:creationId xmlns:a16="http://schemas.microsoft.com/office/drawing/2014/main" id="{205A801D-1680-49D9-85F3-6AF79A8818CC}"/>
              </a:ext>
            </a:extLst>
          </p:cNvPr>
          <p:cNvSpPr>
            <a:spLocks noGrp="1"/>
          </p:cNvSpPr>
          <p:nvPr>
            <p:ph idx="1"/>
          </p:nvPr>
        </p:nvSpPr>
        <p:spPr>
          <a:xfrm>
            <a:off x="606947" y="1128646"/>
            <a:ext cx="10770476" cy="4805363"/>
          </a:xfrm>
        </p:spPr>
        <p:txBody>
          <a:bodyPr>
            <a:normAutofit lnSpcReduction="10000"/>
          </a:bodyPr>
          <a:lstStyle/>
          <a:p>
            <a:pPr marL="457200" lvl="1" indent="-457200" algn="just">
              <a:spcBef>
                <a:spcPts val="1000"/>
              </a:spcBef>
              <a:buFont typeface="Wingdings" pitchFamily="2" charset="2"/>
              <a:buChar char="v"/>
            </a:pPr>
            <a:endParaRPr lang="en-US" sz="3500" dirty="0"/>
          </a:p>
          <a:p>
            <a:pPr marL="457200" lvl="1" indent="-457200" algn="just">
              <a:spcBef>
                <a:spcPts val="1000"/>
              </a:spcBef>
              <a:buFont typeface="Wingdings" pitchFamily="2" charset="2"/>
              <a:buChar char="v"/>
            </a:pPr>
            <a:r>
              <a:rPr lang="en-US" sz="3500" dirty="0"/>
              <a:t>IFPRI’s IMPACT Model (2015) projects that </a:t>
            </a:r>
            <a:r>
              <a:rPr lang="en-US" sz="3500" b="1" dirty="0"/>
              <a:t>Ethiopia’s domestic demand for cereals in 2050 will be 2.62 times higher than in 2010</a:t>
            </a:r>
          </a:p>
          <a:p>
            <a:pPr marL="0" indent="0" algn="just">
              <a:buNone/>
            </a:pPr>
            <a:endParaRPr lang="en-GB" sz="3200" dirty="0"/>
          </a:p>
          <a:p>
            <a:pPr marL="0" indent="0" algn="just">
              <a:buNone/>
            </a:pPr>
            <a:r>
              <a:rPr lang="en-GB" sz="3200" dirty="0"/>
              <a:t>So if it looks as though SDG2 via domestic food production can only be achieved through further agricultural expansion….:</a:t>
            </a:r>
          </a:p>
          <a:p>
            <a:pPr marL="0" indent="0" algn="just">
              <a:buNone/>
            </a:pPr>
            <a:endParaRPr lang="en-GB" sz="3200" dirty="0"/>
          </a:p>
          <a:p>
            <a:pPr algn="just"/>
            <a:r>
              <a:rPr lang="en-GB" sz="3200" b="1" dirty="0"/>
              <a:t>How and where </a:t>
            </a:r>
            <a:r>
              <a:rPr lang="en-GB" sz="3200" dirty="0"/>
              <a:t>is this expansion likely to happen? </a:t>
            </a:r>
          </a:p>
        </p:txBody>
      </p:sp>
    </p:spTree>
    <p:extLst>
      <p:ext uri="{BB962C8B-B14F-4D97-AF65-F5344CB8AC3E}">
        <p14:creationId xmlns:p14="http://schemas.microsoft.com/office/powerpoint/2010/main" val="3267325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6428" y="1058586"/>
            <a:ext cx="814705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62547" y="354004"/>
            <a:ext cx="5161953" cy="646331"/>
          </a:xfrm>
          <a:prstGeom prst="rect">
            <a:avLst/>
          </a:prstGeom>
          <a:noFill/>
        </p:spPr>
        <p:txBody>
          <a:bodyPr wrap="square" rtlCol="0">
            <a:spAutoFit/>
          </a:bodyPr>
          <a:lstStyle/>
          <a:p>
            <a:r>
              <a:rPr lang="en-GB" b="1" dirty="0"/>
              <a:t>Likelihood of agriculture expansion and overlap with forest land </a:t>
            </a:r>
          </a:p>
        </p:txBody>
      </p:sp>
      <p:sp>
        <p:nvSpPr>
          <p:cNvPr id="4" name="Rectangle 3"/>
          <p:cNvSpPr/>
          <p:nvPr/>
        </p:nvSpPr>
        <p:spPr>
          <a:xfrm>
            <a:off x="8393478" y="2130020"/>
            <a:ext cx="3329354" cy="4062651"/>
          </a:xfrm>
          <a:prstGeom prst="rect">
            <a:avLst/>
          </a:prstGeom>
        </p:spPr>
        <p:txBody>
          <a:bodyPr wrap="square">
            <a:spAutoFit/>
          </a:bodyPr>
          <a:lstStyle/>
          <a:p>
            <a:r>
              <a:rPr lang="en-US" sz="2400" dirty="0"/>
              <a:t>Of the area of moderate-to-high suitability or likelihood of being cultivated, </a:t>
            </a:r>
            <a:r>
              <a:rPr lang="en-US" sz="2400" b="1" dirty="0"/>
              <a:t>75% is in</a:t>
            </a:r>
            <a:br>
              <a:rPr lang="en-US" sz="2400" b="1" dirty="0"/>
            </a:br>
            <a:r>
              <a:rPr lang="en-US" sz="2400" b="1" dirty="0"/>
              <a:t>areas with some forest cover </a:t>
            </a:r>
            <a:r>
              <a:rPr lang="en-US" sz="2400" dirty="0"/>
              <a:t>(more than 0 per cent cover in 2007), and </a:t>
            </a:r>
            <a:r>
              <a:rPr lang="en-US" sz="2400" b="1" dirty="0"/>
              <a:t>50% in areas with a forest cover of more than 50 per cent</a:t>
            </a:r>
            <a:r>
              <a:rPr lang="en-US" dirty="0"/>
              <a:t>. </a:t>
            </a:r>
            <a:br>
              <a:rPr lang="en-US" dirty="0"/>
            </a:br>
            <a:endParaRPr lang="en-GB" dirty="0"/>
          </a:p>
        </p:txBody>
      </p:sp>
      <p:sp>
        <p:nvSpPr>
          <p:cNvPr id="5" name="Rectangle 4"/>
          <p:cNvSpPr/>
          <p:nvPr/>
        </p:nvSpPr>
        <p:spPr>
          <a:xfrm>
            <a:off x="439859" y="6265799"/>
            <a:ext cx="3810000" cy="369332"/>
          </a:xfrm>
          <a:prstGeom prst="rect">
            <a:avLst/>
          </a:prstGeom>
        </p:spPr>
        <p:txBody>
          <a:bodyPr wrap="square">
            <a:spAutoFit/>
          </a:bodyPr>
          <a:lstStyle/>
          <a:p>
            <a:r>
              <a:rPr lang="en-GB" b="1" dirty="0"/>
              <a:t>Source: University of Edinburgh</a:t>
            </a:r>
          </a:p>
        </p:txBody>
      </p:sp>
    </p:spTree>
    <p:extLst>
      <p:ext uri="{BB962C8B-B14F-4D97-AF65-F5344CB8AC3E}">
        <p14:creationId xmlns:p14="http://schemas.microsoft.com/office/powerpoint/2010/main" val="4267676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6180</TotalTime>
  <Words>2413</Words>
  <Application>Microsoft Office PowerPoint</Application>
  <PresentationFormat>Widescreen</PresentationFormat>
  <Paragraphs>184</Paragraphs>
  <Slides>14</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Times New Roman</vt:lpstr>
      <vt:lpstr>Wingdings</vt:lpstr>
      <vt:lpstr>Office Theme</vt:lpstr>
      <vt:lpstr>SENTINEL: Social and Environmental Trade-offs in African Agriculture </vt:lpstr>
      <vt:lpstr>Project Overview </vt:lpstr>
      <vt:lpstr>Project Overview </vt:lpstr>
      <vt:lpstr>PowerPoint Presentation</vt:lpstr>
      <vt:lpstr>PowerPoint Presentation</vt:lpstr>
      <vt:lpstr>PowerPoint Presentation</vt:lpstr>
      <vt:lpstr>The Challenge – Ethiopia </vt:lpstr>
      <vt:lpstr>PowerPoint Presentation</vt:lpstr>
      <vt:lpstr>PowerPoint Presentation</vt:lpstr>
      <vt:lpstr>PowerPoint Presentation</vt:lpstr>
      <vt:lpstr>PowerPoint Presentation</vt:lpstr>
      <vt:lpstr>Enhanced Knowledge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Xiaoting Hou Jones</dc:creator>
  <cp:lastModifiedBy>Yasabu, Simret (ILRI)</cp:lastModifiedBy>
  <cp:revision>347</cp:revision>
  <cp:lastPrinted>2017-11-21T13:44:55Z</cp:lastPrinted>
  <dcterms:created xsi:type="dcterms:W3CDTF">2017-02-15T12:59:07Z</dcterms:created>
  <dcterms:modified xsi:type="dcterms:W3CDTF">2018-02-06T08:23:15Z</dcterms:modified>
</cp:coreProperties>
</file>